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88" r:id="rId3"/>
  </p:sldIdLst>
  <p:sldSz cx="6858000" cy="9906000" type="A4"/>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CC"/>
    <a:srgbClr val="00FF00"/>
    <a:srgbClr val="FF0000"/>
    <a:srgbClr val="4F81BD"/>
    <a:srgbClr val="3333FF"/>
    <a:srgbClr val="00CC00"/>
    <a:srgbClr val="FFFF99"/>
    <a:srgbClr val="CCFF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91" autoAdjust="0"/>
    <p:restoredTop sz="94707" autoAdjust="0"/>
  </p:normalViewPr>
  <p:slideViewPr>
    <p:cSldViewPr>
      <p:cViewPr varScale="1">
        <p:scale>
          <a:sx n="77" d="100"/>
          <a:sy n="77" d="100"/>
        </p:scale>
        <p:origin x="3330" y="5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弘介 入佐" userId="03267598649822e7" providerId="LiveId" clId="{278C895C-D3D0-4A9D-998B-4272D4F6BC9B}"/>
    <pc:docChg chg="modSld">
      <pc:chgData name="弘介 入佐" userId="03267598649822e7" providerId="LiveId" clId="{278C895C-D3D0-4A9D-998B-4272D4F6BC9B}" dt="2023-11-17T10:34:06.939" v="34" actId="20577"/>
      <pc:docMkLst>
        <pc:docMk/>
      </pc:docMkLst>
      <pc:sldChg chg="modSp mod">
        <pc:chgData name="弘介 入佐" userId="03267598649822e7" providerId="LiveId" clId="{278C895C-D3D0-4A9D-998B-4272D4F6BC9B}" dt="2023-11-17T10:34:06.939" v="34" actId="20577"/>
        <pc:sldMkLst>
          <pc:docMk/>
          <pc:sldMk cId="2949339124" sldId="288"/>
        </pc:sldMkLst>
        <pc:spChg chg="mod">
          <ac:chgData name="弘介 入佐" userId="03267598649822e7" providerId="LiveId" clId="{278C895C-D3D0-4A9D-998B-4272D4F6BC9B}" dt="2023-11-17T10:33:53.355" v="27" actId="6549"/>
          <ac:spMkLst>
            <pc:docMk/>
            <pc:sldMk cId="2949339124" sldId="288"/>
            <ac:spMk id="8" creationId="{00000000-0000-0000-0000-000000000000}"/>
          </ac:spMkLst>
        </pc:spChg>
        <pc:spChg chg="mod">
          <ac:chgData name="弘介 入佐" userId="03267598649822e7" providerId="LiveId" clId="{278C895C-D3D0-4A9D-998B-4272D4F6BC9B}" dt="2023-11-17T10:33:48.650" v="15" actId="6549"/>
          <ac:spMkLst>
            <pc:docMk/>
            <pc:sldMk cId="2949339124" sldId="288"/>
            <ac:spMk id="19" creationId="{00000000-0000-0000-0000-000000000000}"/>
          </ac:spMkLst>
        </pc:spChg>
        <pc:spChg chg="mod">
          <ac:chgData name="弘介 入佐" userId="03267598649822e7" providerId="LiveId" clId="{278C895C-D3D0-4A9D-998B-4272D4F6BC9B}" dt="2023-11-17T10:34:06.939" v="34" actId="20577"/>
          <ac:spMkLst>
            <pc:docMk/>
            <pc:sldMk cId="2949339124" sldId="288"/>
            <ac:spMk id="28" creationId="{00000000-0000-0000-0000-000000000000}"/>
          </ac:spMkLst>
        </pc:spChg>
        <pc:graphicFrameChg chg="modGraphic">
          <ac:chgData name="弘介 入佐" userId="03267598649822e7" providerId="LiveId" clId="{278C895C-D3D0-4A9D-998B-4272D4F6BC9B}" dt="2023-11-17T10:33:57.300" v="28" actId="20577"/>
          <ac:graphicFrameMkLst>
            <pc:docMk/>
            <pc:sldMk cId="2949339124" sldId="288"/>
            <ac:graphicFrameMk id="2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84870" cy="500616"/>
          </a:xfrm>
          <a:prstGeom prst="rect">
            <a:avLst/>
          </a:prstGeom>
        </p:spPr>
        <p:txBody>
          <a:bodyPr vert="horz" lIns="93492" tIns="46746" rIns="93492" bIns="4674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901702" y="3"/>
            <a:ext cx="2984870" cy="500616"/>
          </a:xfrm>
          <a:prstGeom prst="rect">
            <a:avLst/>
          </a:prstGeom>
        </p:spPr>
        <p:txBody>
          <a:bodyPr vert="horz" lIns="93492" tIns="46746" rIns="93492" bIns="46746" rtlCol="0"/>
          <a:lstStyle>
            <a:lvl1pPr algn="r">
              <a:defRPr sz="1200"/>
            </a:lvl1pPr>
          </a:lstStyle>
          <a:p>
            <a:fld id="{C226F576-BC69-4D42-8BB0-7D266DE4A9FF}" type="datetimeFigureOut">
              <a:rPr kumimoji="1" lang="ja-JP" altLang="en-US" smtClean="0"/>
              <a:pPr/>
              <a:t>2023/11/17</a:t>
            </a:fld>
            <a:endParaRPr kumimoji="1" lang="ja-JP" altLang="en-US" dirty="0"/>
          </a:p>
        </p:txBody>
      </p:sp>
      <p:sp>
        <p:nvSpPr>
          <p:cNvPr id="4" name="スライド イメージ プレースホルダー 3"/>
          <p:cNvSpPr>
            <a:spLocks noGrp="1" noRot="1" noChangeAspect="1"/>
          </p:cNvSpPr>
          <p:nvPr>
            <p:ph type="sldImg" idx="2"/>
          </p:nvPr>
        </p:nvSpPr>
        <p:spPr>
          <a:xfrm>
            <a:off x="2143125" y="752475"/>
            <a:ext cx="2601913" cy="3760788"/>
          </a:xfrm>
          <a:prstGeom prst="rect">
            <a:avLst/>
          </a:prstGeom>
          <a:noFill/>
          <a:ln w="12700">
            <a:solidFill>
              <a:prstClr val="black"/>
            </a:solidFill>
          </a:ln>
        </p:spPr>
        <p:txBody>
          <a:bodyPr vert="horz" lIns="93492" tIns="46746" rIns="93492" bIns="46746" rtlCol="0" anchor="ctr"/>
          <a:lstStyle/>
          <a:p>
            <a:endParaRPr lang="ja-JP" altLang="en-US" dirty="0"/>
          </a:p>
        </p:txBody>
      </p:sp>
      <p:sp>
        <p:nvSpPr>
          <p:cNvPr id="5" name="ノート プレースホルダー 4"/>
          <p:cNvSpPr>
            <a:spLocks noGrp="1"/>
          </p:cNvSpPr>
          <p:nvPr>
            <p:ph type="body" sz="quarter" idx="3"/>
          </p:nvPr>
        </p:nvSpPr>
        <p:spPr>
          <a:xfrm>
            <a:off x="688817" y="4759853"/>
            <a:ext cx="5510530" cy="4508737"/>
          </a:xfrm>
          <a:prstGeom prst="rect">
            <a:avLst/>
          </a:prstGeom>
        </p:spPr>
        <p:txBody>
          <a:bodyPr vert="horz" lIns="93492" tIns="46746" rIns="93492" bIns="467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8094"/>
            <a:ext cx="2984870" cy="500615"/>
          </a:xfrm>
          <a:prstGeom prst="rect">
            <a:avLst/>
          </a:prstGeom>
        </p:spPr>
        <p:txBody>
          <a:bodyPr vert="horz" lIns="93492" tIns="46746" rIns="93492" bIns="4674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901702" y="9518094"/>
            <a:ext cx="2984870" cy="500615"/>
          </a:xfrm>
          <a:prstGeom prst="rect">
            <a:avLst/>
          </a:prstGeom>
        </p:spPr>
        <p:txBody>
          <a:bodyPr vert="horz" lIns="93492" tIns="46746" rIns="93492" bIns="46746" rtlCol="0" anchor="b"/>
          <a:lstStyle>
            <a:lvl1pPr algn="r">
              <a:defRPr sz="1200"/>
            </a:lvl1pPr>
          </a:lstStyle>
          <a:p>
            <a:fld id="{D8A30A41-1C64-484D-8633-1C1C80A3F495}" type="slidenum">
              <a:rPr kumimoji="1" lang="ja-JP" altLang="en-US" smtClean="0"/>
              <a:pPr/>
              <a:t>‹#›</a:t>
            </a:fld>
            <a:endParaRPr kumimoji="1" lang="ja-JP" altLang="en-US" dirty="0"/>
          </a:p>
        </p:txBody>
      </p:sp>
    </p:spTree>
    <p:extLst>
      <p:ext uri="{BB962C8B-B14F-4D97-AF65-F5344CB8AC3E}">
        <p14:creationId xmlns:p14="http://schemas.microsoft.com/office/powerpoint/2010/main" val="13352602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A30A41-1C64-484D-8633-1C1C80A3F495}" type="slidenum">
              <a:rPr kumimoji="1" lang="ja-JP" altLang="en-US" smtClean="0"/>
              <a:pPr/>
              <a:t>1</a:t>
            </a:fld>
            <a:endParaRPr kumimoji="1" lang="ja-JP" altLang="en-US" dirty="0"/>
          </a:p>
        </p:txBody>
      </p:sp>
    </p:spTree>
    <p:extLst>
      <p:ext uri="{BB962C8B-B14F-4D97-AF65-F5344CB8AC3E}">
        <p14:creationId xmlns:p14="http://schemas.microsoft.com/office/powerpoint/2010/main" val="3566463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23966" rtl="0" eaLnBrk="1" fontAlgn="auto" latinLnBrk="0" hangingPunct="1">
              <a:lnSpc>
                <a:spcPct val="100000"/>
              </a:lnSpc>
              <a:spcBef>
                <a:spcPts val="0"/>
              </a:spcBef>
              <a:spcAft>
                <a:spcPts val="0"/>
              </a:spcAft>
              <a:buClrTx/>
              <a:buSzTx/>
              <a:buFontTx/>
              <a:buNone/>
              <a:tabLst/>
              <a:defRPr/>
            </a:pPr>
            <a:fld id="{1E1229B4-97E6-4443-A0EB-29F817E8E881}"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23966"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6816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2023/11/17</a:t>
            </a:fld>
            <a:endParaRPr kumimoji="1" lang="ja-JP" altLang="en-US" dirty="0"/>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image" Target="../media/image1.png"/><Relationship Id="rId7" Type="http://schemas.openxmlformats.org/officeDocument/2006/relationships/hyperlink" Target="http://ord.yahoo.co.jp/o/image/RV=1/RE=1582010589/RH=b3JkLnlhaG9vLmNvLmpw/RB=/RU=aHR0cHM6Ly9pbGxwb3AuY29tL3BuZ19jaGlsZGNhcmUvc2Vhc29uMDZfYTA4Lmh0bQ--/RS=%5eADB9ik4tJF9IFvHUrp6sfyQ9itupQA-;_ylc=X3IDMgRmc3QDMD9yPTE0MCZsPXJpBGlkeAMwBG9pZANBTmQ5R2NTaXBjWTRKVnRDMEdGZ0NWMEZkc3NJYVplZlN0Vy1NQkxkSlFVdEVmRGRWSl83aFE4MkhyN3k4QWpCBHADNkptcjVxMnZJT09DcE9PRHFlT0N1ZU9EaUEtLQRwb3MDMTQwBHNlYwNzaHcEc2xrA3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ord.yahoo.co.jp/o/image/RV=1/RE=1565141109/RH=b3JkLnlhaG9vLmNvLmpw/RB=/RU=aHR0cHM6Ly9pbGxwb3AuY29tL3llYXIwOS5odG0-/RS=%5eADBjYnPERytiEEr4gKBej9v4PwS.vY-;_ylc=X3IDMgRmc3QDMD9yPTImbD1yaQRpZHgDMARvaWQDQU5kOUdjUjZaT2h3U0FGdlhJZ3RwUkFvMS0zTlJoeDdlTGZiMlZleWVwbGc2U05Tc2syU3R1WEt6VV9Scm5vZARwA09lYWNpQ0RqZ3FUamc2bmpncm5qZzRnZzU0U2g1cGFaSUZCT1J3LS0EcG9zAzIEc2VjA3NodwRzbGsDcmk-" TargetMode="External"/><Relationship Id="rId11" Type="http://schemas.openxmlformats.org/officeDocument/2006/relationships/image" Target="../media/image5.jpg"/><Relationship Id="rId5" Type="http://schemas.openxmlformats.org/officeDocument/2006/relationships/hyperlink" Target="http://ord.yahoo.co.jp/o/image/RV=1/RE=1559006894/RH=b3JkLnlhaG9vLmNvLmpw/RB=/RU=aHR0cHM6Ly9pbGxwb3AuY29tL3BuZ19jaGlsZGNhcmUvc2Vhc29uMDdfYTIwLmh0bQ--/RS=%5eADB4EtzopWPwigaVUmUAlZzoMTvbbg-;_ylc=X3IDMgRmc3QDMD9yPTUmbD1yaQRpZHgDMARvaWQDQU5kOUdjVEVFeVZjZ1VnUkRRTDE2N1dSekJTS2hnSVE0SENEMTBkVkdqaU43cGhVTjF4ZUJDaXhWRjNDUi0wBHADTi5hY2lDRGpncVRqZzZuamdybmpnNGdnY0c1bgRwb3MDNQRzZWMDc2h3BHNsawNyaQ--" TargetMode="External"/><Relationship Id="rId10" Type="http://schemas.openxmlformats.org/officeDocument/2006/relationships/image" Target="../media/image4.png"/><Relationship Id="rId4" Type="http://schemas.openxmlformats.org/officeDocument/2006/relationships/hyperlink" Target="https://ord.yahoo.co.jp/o/image/RV=1/RE=1528526907/RH=b3JkLnlhaG9vLmNvLmpw/RB=/RU=aHR0cDovL3ByaW50LXNvemFpLm5ldC9kbC9pbGx1c3QvYXNhZ2FvL2lfYXNhZ2FvLnBuZw--/RS=%5eADBVpDqu4xek1NLzMC4q9Iw.cJiU74-;_ylc=X3IDMgRmc3QDMARpZHgDMARvaWQDQU5kOUdjUkh0WEszU1haVU5CQmxqMlhtbU9wRklKcWtscTdKVUN2Ri14bWVSXzgtSzNzdUFxRDNCMmhGbVVvBHADTi5hY2lDRGpncVRqZzZuamdybmpnNGhRVGtjLQRwb3MDNwRzZWMDc2h3BHNsawNyaQ--" TargetMode="Externa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92882" y="156479"/>
            <a:ext cx="6668172" cy="1124107"/>
          </a:xfrm>
          <a:prstGeom prst="round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path path="circle">
              <a:fillToRect r="100000" b="100000"/>
            </a:path>
            <a:tileRect l="-100000" t="-100000"/>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dirty="0"/>
          </a:p>
        </p:txBody>
      </p:sp>
      <p:sp>
        <p:nvSpPr>
          <p:cNvPr id="3" name="正方形/長方形 2"/>
          <p:cNvSpPr/>
          <p:nvPr/>
        </p:nvSpPr>
        <p:spPr>
          <a:xfrm>
            <a:off x="6322811" y="1394133"/>
            <a:ext cx="430887" cy="2721782"/>
          </a:xfrm>
          <a:prstGeom prst="rect">
            <a:avLst/>
          </a:prstGeom>
          <a:solidFill>
            <a:srgbClr val="FFFFCC"/>
          </a:solidFill>
          <a:ln w="19050">
            <a:solidFill>
              <a:srgbClr val="00FF00"/>
            </a:solidFill>
          </a:ln>
        </p:spPr>
        <p:txBody>
          <a:bodyPr vert="eaVert" wrap="square" lIns="91440" tIns="45720" rIns="91440" bIns="45720">
            <a:spAutoFit/>
          </a:bodyPr>
          <a:lstStyle/>
          <a:p>
            <a:pPr algn="ctr"/>
            <a:r>
              <a:rPr sz="1600" b="1" dirty="0">
                <a:solidFill>
                  <a:srgbClr val="0000CC"/>
                </a:solidFill>
                <a:latin typeface="HG丸ｺﾞｼｯｸM-PRO"/>
                <a:ea typeface="HG丸ｺﾞｼｯｸM-PRO"/>
              </a:rPr>
              <a:t>白衣を脱いだ私の独り言</a:t>
            </a:r>
          </a:p>
        </p:txBody>
      </p:sp>
      <p:sp>
        <p:nvSpPr>
          <p:cNvPr id="10" name="正方形/長方形 9"/>
          <p:cNvSpPr/>
          <p:nvPr/>
        </p:nvSpPr>
        <p:spPr>
          <a:xfrm>
            <a:off x="2132856" y="1394133"/>
            <a:ext cx="4200971" cy="2721782"/>
          </a:xfrm>
          <a:prstGeom prst="rect">
            <a:avLst/>
          </a:prstGeom>
          <a:noFill/>
          <a:ln w="1905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テキスト ボックス 10"/>
          <p:cNvSpPr txBox="1"/>
          <p:nvPr/>
        </p:nvSpPr>
        <p:spPr>
          <a:xfrm>
            <a:off x="126479" y="1394133"/>
            <a:ext cx="1946244" cy="253916"/>
          </a:xfrm>
          <a:prstGeom prst="rect">
            <a:avLst/>
          </a:prstGeom>
          <a:solidFill>
            <a:srgbClr val="CCFFFF"/>
          </a:solidFill>
          <a:ln w="19050">
            <a:solidFill>
              <a:srgbClr val="00B0F0"/>
            </a:solidFill>
          </a:ln>
        </p:spPr>
        <p:txBody>
          <a:bodyPr wrap="square" rtlCol="0">
            <a:spAutoFit/>
          </a:bodyPr>
          <a:lstStyle/>
          <a:p>
            <a:pPr algn="ctr"/>
            <a:r>
              <a:rPr sz="1050" b="1" dirty="0">
                <a:latin typeface="HG丸ｺﾞｼｯｸM-PRO"/>
                <a:ea typeface="HG丸ｺﾞｼｯｸM-PRO"/>
              </a:rPr>
              <a:t>今月のクイズの景品コーナー</a:t>
            </a:r>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4122" y="296834"/>
            <a:ext cx="952072" cy="952072"/>
          </a:xfrm>
          <a:prstGeom prst="rect">
            <a:avLst/>
          </a:prstGeom>
        </p:spPr>
      </p:pic>
      <p:sp>
        <p:nvSpPr>
          <p:cNvPr id="5" name="テキスト ボックス 4"/>
          <p:cNvSpPr txBox="1"/>
          <p:nvPr/>
        </p:nvSpPr>
        <p:spPr>
          <a:xfrm>
            <a:off x="6143304" y="130145"/>
            <a:ext cx="588623" cy="200055"/>
          </a:xfrm>
          <a:prstGeom prst="rect">
            <a:avLst/>
          </a:prstGeom>
          <a:noFill/>
        </p:spPr>
        <p:txBody>
          <a:bodyPr wrap="none" rtlCol="0">
            <a:spAutoFit/>
          </a:bodyPr>
          <a:lstStyle/>
          <a:p>
            <a:r>
              <a:rPr sz="700" dirty="0">
                <a:latin typeface="HG丸ｺﾞｼｯｸM-PRO"/>
                <a:ea typeface="HG丸ｺﾞｼｯｸM-PRO"/>
              </a:rPr>
              <a:t>Ｎｏ</a:t>
            </a:r>
            <a:r>
              <a:rPr lang="en-US" altLang="ja-JP" sz="700" dirty="0">
                <a:latin typeface="HG丸ｺﾞｼｯｸM-PRO"/>
                <a:ea typeface="HG丸ｺﾞｼｯｸM-PRO"/>
              </a:rPr>
              <a:t>127</a:t>
            </a:r>
          </a:p>
        </p:txBody>
      </p:sp>
      <p:sp>
        <p:nvSpPr>
          <p:cNvPr id="34" name="Rectangle 11"/>
          <p:cNvSpPr>
            <a:spLocks noChangeArrowheads="1"/>
          </p:cNvSpPr>
          <p:nvPr/>
        </p:nvSpPr>
        <p:spPr bwMode="auto">
          <a:xfrm>
            <a:off x="-1466490" y="1231814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 name="正方形/長方形 42"/>
          <p:cNvSpPr/>
          <p:nvPr/>
        </p:nvSpPr>
        <p:spPr>
          <a:xfrm>
            <a:off x="135258" y="1671121"/>
            <a:ext cx="1937465" cy="2444794"/>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9" name="テキスト ボックス 18"/>
          <p:cNvSpPr txBox="1"/>
          <p:nvPr/>
        </p:nvSpPr>
        <p:spPr>
          <a:xfrm>
            <a:off x="285156" y="863590"/>
            <a:ext cx="5129930" cy="546303"/>
          </a:xfrm>
          <a:prstGeom prst="rect">
            <a:avLst/>
          </a:prstGeom>
          <a:noFill/>
        </p:spPr>
        <p:txBody>
          <a:bodyPr wrap="none" rtlCol="0">
            <a:spAutoFit/>
          </a:bodyPr>
          <a:lstStyle/>
          <a:p>
            <a:r>
              <a:rPr sz="1050" b="1" dirty="0">
                <a:latin typeface="HG丸ｺﾞｼｯｸM-PRO"/>
                <a:ea typeface="HG丸ｺﾞｼｯｸM-PRO"/>
              </a:rPr>
              <a:t>いりさ歯科医院　℡：096-223-7360</a:t>
            </a:r>
          </a:p>
          <a:p>
            <a:r>
              <a:rPr sz="900" dirty="0">
                <a:latin typeface="HG丸ｺﾞｼｯｸM-PRO"/>
                <a:ea typeface="HG丸ｺﾞｼｯｸM-PRO"/>
              </a:rPr>
              <a:t>住所：熊本市北区八景水谷1-24-24　</a:t>
            </a:r>
            <a:r>
              <a:rPr sz="900" b="1" dirty="0">
                <a:latin typeface="HG丸ｺﾞｼｯｸM-PRO"/>
                <a:ea typeface="HG丸ｺﾞｼｯｸM-PRO"/>
              </a:rPr>
              <a:t>診療時間　</a:t>
            </a:r>
            <a:r>
              <a:rPr sz="1000" b="1" dirty="0">
                <a:solidFill>
                  <a:srgbClr val="3333FF"/>
                </a:solidFill>
                <a:latin typeface="HG丸ｺﾞｼｯｸM-PRO"/>
                <a:ea typeface="HG丸ｺﾞｼｯｸM-PRO"/>
              </a:rPr>
              <a:t>9：00～13：00</a:t>
            </a:r>
            <a:r>
              <a:rPr sz="900" b="1" dirty="0">
                <a:solidFill>
                  <a:srgbClr val="3333FF"/>
                </a:solidFill>
                <a:latin typeface="HG丸ｺﾞｼｯｸM-PRO"/>
                <a:ea typeface="HG丸ｺﾞｼｯｸM-PRO"/>
              </a:rPr>
              <a:t>　</a:t>
            </a:r>
            <a:r>
              <a:rPr lang="en-US" altLang="ja-JP" sz="1000" b="1" dirty="0">
                <a:solidFill>
                  <a:srgbClr val="3333FF"/>
                </a:solidFill>
                <a:latin typeface="HG丸ｺﾞｼｯｸM-PRO"/>
                <a:ea typeface="HG丸ｺﾞｼｯｸM-PRO"/>
              </a:rPr>
              <a:t>14</a:t>
            </a:r>
            <a:r>
              <a:rPr sz="1000" b="1" dirty="0">
                <a:solidFill>
                  <a:srgbClr val="3333FF"/>
                </a:solidFill>
                <a:latin typeface="HG丸ｺﾞｼｯｸM-PRO"/>
                <a:ea typeface="HG丸ｺﾞｼｯｸM-PRO"/>
              </a:rPr>
              <a:t>：</a:t>
            </a:r>
            <a:r>
              <a:rPr lang="en-US" altLang="ja-JP" sz="1000" b="1" dirty="0">
                <a:solidFill>
                  <a:srgbClr val="3333FF"/>
                </a:solidFill>
                <a:latin typeface="HG丸ｺﾞｼｯｸM-PRO"/>
                <a:ea typeface="HG丸ｺﾞｼｯｸM-PRO"/>
              </a:rPr>
              <a:t>30</a:t>
            </a:r>
            <a:r>
              <a:rPr sz="1000" b="1" dirty="0">
                <a:solidFill>
                  <a:srgbClr val="3333FF"/>
                </a:solidFill>
                <a:latin typeface="HG丸ｺﾞｼｯｸM-PRO"/>
                <a:ea typeface="HG丸ｺﾞｼｯｸM-PRO"/>
              </a:rPr>
              <a:t>～1</a:t>
            </a:r>
            <a:r>
              <a:rPr lang="en-US" altLang="ja-JP" sz="1000" b="1" dirty="0">
                <a:solidFill>
                  <a:srgbClr val="3333FF"/>
                </a:solidFill>
                <a:latin typeface="HG丸ｺﾞｼｯｸM-PRO"/>
                <a:ea typeface="HG丸ｺﾞｼｯｸM-PRO"/>
              </a:rPr>
              <a:t>8</a:t>
            </a:r>
            <a:r>
              <a:rPr sz="1000" b="1" dirty="0">
                <a:solidFill>
                  <a:srgbClr val="3333FF"/>
                </a:solidFill>
                <a:latin typeface="HG丸ｺﾞｼｯｸM-PRO"/>
                <a:ea typeface="HG丸ｺﾞｼｯｸM-PRO"/>
              </a:rPr>
              <a:t>：</a:t>
            </a:r>
            <a:r>
              <a:rPr lang="en-US" altLang="ja-JP" sz="1000" b="1" dirty="0">
                <a:solidFill>
                  <a:srgbClr val="3333FF"/>
                </a:solidFill>
                <a:latin typeface="HG丸ｺﾞｼｯｸM-PRO"/>
                <a:ea typeface="HG丸ｺﾞｼｯｸM-PRO"/>
              </a:rPr>
              <a:t>00</a:t>
            </a:r>
            <a:endParaRPr sz="1000" b="1" dirty="0">
              <a:solidFill>
                <a:srgbClr val="3333FF"/>
              </a:solidFill>
              <a:latin typeface="HG丸ｺﾞｼｯｸM-PRO"/>
              <a:ea typeface="HG丸ｺﾞｼｯｸM-PRO"/>
            </a:endParaRPr>
          </a:p>
          <a:p>
            <a:endParaRPr sz="900" b="1" dirty="0">
              <a:latin typeface="HG丸ｺﾞｼｯｸM-PRO"/>
              <a:ea typeface="HG丸ｺﾞｼｯｸM-PRO"/>
            </a:endParaRPr>
          </a:p>
        </p:txBody>
      </p:sp>
      <p:sp>
        <p:nvSpPr>
          <p:cNvPr id="18" name="テキスト ボックス 17"/>
          <p:cNvSpPr txBox="1"/>
          <p:nvPr/>
        </p:nvSpPr>
        <p:spPr>
          <a:xfrm>
            <a:off x="92882" y="79103"/>
            <a:ext cx="5760641" cy="769441"/>
          </a:xfrm>
          <a:prstGeom prst="rect">
            <a:avLst/>
          </a:prstGeom>
          <a:noFill/>
        </p:spPr>
        <p:txBody>
          <a:bodyPr wrap="square" rtlCol="0">
            <a:spAutoFit/>
          </a:bodyPr>
          <a:lstStyle/>
          <a:p>
            <a:r>
              <a:rPr sz="4400" b="1" dirty="0">
                <a:solidFill>
                  <a:srgbClr val="0000CC"/>
                </a:solidFill>
                <a:latin typeface="HG丸ｺﾞｼｯｸM-PRO"/>
                <a:ea typeface="HG丸ｺﾞｼｯｸM-PRO"/>
              </a:rPr>
              <a:t>歯</a:t>
            </a:r>
            <a:r>
              <a:rPr sz="4000" b="1" dirty="0">
                <a:solidFill>
                  <a:srgbClr val="0000CC"/>
                </a:solidFill>
                <a:latin typeface="HG丸ｺﾞｼｯｸM-PRO"/>
                <a:ea typeface="HG丸ｺﾞｼｯｸM-PRO"/>
              </a:rPr>
              <a:t>っぴータイムズ</a:t>
            </a:r>
            <a:r>
              <a:rPr sz="1400" b="1" dirty="0">
                <a:solidFill>
                  <a:srgbClr val="0000CC"/>
                </a:solidFill>
                <a:latin typeface="HG丸ｺﾞｼｯｸM-PRO"/>
                <a:ea typeface="HG丸ｺﾞｼｯｸM-PRO"/>
              </a:rPr>
              <a:t>20</a:t>
            </a:r>
            <a:r>
              <a:rPr lang="en-US" altLang="ja-JP" sz="1400" b="1" dirty="0">
                <a:solidFill>
                  <a:srgbClr val="0000CC"/>
                </a:solidFill>
                <a:latin typeface="HG丸ｺﾞｼｯｸM-PRO"/>
                <a:ea typeface="HG丸ｺﾞｼｯｸM-PRO"/>
              </a:rPr>
              <a:t>23</a:t>
            </a:r>
            <a:r>
              <a:rPr sz="1400" b="1" dirty="0">
                <a:solidFill>
                  <a:srgbClr val="0000CC"/>
                </a:solidFill>
                <a:latin typeface="HG丸ｺﾞｼｯｸM-PRO"/>
                <a:ea typeface="HG丸ｺﾞｼｯｸM-PRO"/>
              </a:rPr>
              <a:t>年</a:t>
            </a:r>
            <a:r>
              <a:rPr lang="en-US" altLang="ja-JP" sz="1400" b="1" dirty="0">
                <a:solidFill>
                  <a:srgbClr val="0000CC"/>
                </a:solidFill>
                <a:latin typeface="HG丸ｺﾞｼｯｸM-PRO"/>
                <a:ea typeface="HG丸ｺﾞｼｯｸM-PRO"/>
              </a:rPr>
              <a:t>12</a:t>
            </a:r>
            <a:r>
              <a:rPr sz="1400" b="1" dirty="0">
                <a:solidFill>
                  <a:srgbClr val="0000CC"/>
                </a:solidFill>
                <a:latin typeface="HG丸ｺﾞｼｯｸM-PRO"/>
                <a:ea typeface="HG丸ｺﾞｼｯｸM-PRO"/>
              </a:rPr>
              <a:t>月号</a:t>
            </a:r>
          </a:p>
        </p:txBody>
      </p:sp>
      <p:sp>
        <p:nvSpPr>
          <p:cNvPr id="40" name="正方形/長方形 39"/>
          <p:cNvSpPr/>
          <p:nvPr/>
        </p:nvSpPr>
        <p:spPr>
          <a:xfrm>
            <a:off x="135258" y="1671121"/>
            <a:ext cx="1937465" cy="2444794"/>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29" name="Rectangle 5"/>
          <p:cNvSpPr>
            <a:spLocks noChangeArrowheads="1"/>
          </p:cNvSpPr>
          <p:nvPr/>
        </p:nvSpPr>
        <p:spPr bwMode="auto">
          <a:xfrm>
            <a:off x="0" y="11604625"/>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AutoShape 4" descr="クリックすると新しいウィンドウで開きます">
            <a:hlinkClick r:id="rId4"/>
          </p:cNvPr>
          <p:cNvSpPr>
            <a:spLocks noChangeAspect="1" noChangeArrowheads="1"/>
          </p:cNvSpPr>
          <p:nvPr/>
        </p:nvSpPr>
        <p:spPr bwMode="auto">
          <a:xfrm>
            <a:off x="3268663"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5" name="正方形/長方形 24"/>
          <p:cNvSpPr/>
          <p:nvPr/>
        </p:nvSpPr>
        <p:spPr>
          <a:xfrm>
            <a:off x="6025314" y="1417635"/>
            <a:ext cx="346249" cy="2648790"/>
          </a:xfrm>
          <a:prstGeom prst="rect">
            <a:avLst/>
          </a:prstGeom>
        </p:spPr>
        <p:txBody>
          <a:bodyPr vert="eaVert" wrap="square">
            <a:spAutoFit/>
          </a:bodyPr>
          <a:lstStyle/>
          <a:p>
            <a:pPr lvl="0"/>
            <a:r>
              <a:rPr lang="ja-JP" altLang="en-US" sz="1050" dirty="0">
                <a:solidFill>
                  <a:prstClr val="black"/>
                </a:solidFill>
                <a:latin typeface="HG丸ｺﾞｼｯｸM-PRO"/>
                <a:ea typeface="HG丸ｺﾞｼｯｸM-PRO"/>
              </a:rPr>
              <a:t>　</a:t>
            </a:r>
            <a:endParaRPr lang="en-US" altLang="ja-JP" sz="1050" dirty="0">
              <a:solidFill>
                <a:prstClr val="black"/>
              </a:solidFill>
              <a:latin typeface="HG丸ｺﾞｼｯｸM-PRO"/>
              <a:ea typeface="HG丸ｺﾞｼｯｸM-PRO"/>
            </a:endParaRPr>
          </a:p>
        </p:txBody>
      </p:sp>
      <p:sp>
        <p:nvSpPr>
          <p:cNvPr id="14" name="AutoShape 4" descr="クリックすると新しいウィンドウで開きます">
            <a:hlinkClick r:id="rId5"/>
          </p:cNvPr>
          <p:cNvSpPr>
            <a:spLocks noChangeAspect="1" noChangeArrowheads="1"/>
          </p:cNvSpPr>
          <p:nvPr/>
        </p:nvSpPr>
        <p:spPr bwMode="auto">
          <a:xfrm>
            <a:off x="3421063"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15" name="AutoShape 6" descr="クリックすると新しいウィンドウで開きます">
            <a:hlinkClick r:id="rId5"/>
          </p:cNvPr>
          <p:cNvSpPr>
            <a:spLocks noChangeAspect="1" noChangeArrowheads="1"/>
          </p:cNvSpPr>
          <p:nvPr/>
        </p:nvSpPr>
        <p:spPr bwMode="auto">
          <a:xfrm>
            <a:off x="3573463"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 name="AutoShape 2" descr="クリックすると新しいウィンドウで開きます">
            <a:hlinkClick r:id="rId6"/>
          </p:cNvPr>
          <p:cNvSpPr>
            <a:spLocks noChangeAspect="1" noChangeArrowheads="1"/>
          </p:cNvSpPr>
          <p:nvPr/>
        </p:nvSpPr>
        <p:spPr bwMode="auto">
          <a:xfrm>
            <a:off x="3725863"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1" name="AutoShape 4" descr="クリックすると新しいウィンドウで開きます">
            <a:hlinkClick r:id="rId6"/>
          </p:cNvPr>
          <p:cNvSpPr>
            <a:spLocks noChangeAspect="1" noChangeArrowheads="1"/>
          </p:cNvSpPr>
          <p:nvPr/>
        </p:nvSpPr>
        <p:spPr bwMode="auto">
          <a:xfrm>
            <a:off x="3878263"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16" name="AutoShape 2" descr="クリックすると新しいウィンドウで開きます">
            <a:hlinkClick r:id="rId7"/>
          </p:cNvPr>
          <p:cNvSpPr>
            <a:spLocks noChangeAspect="1" noChangeArrowheads="1"/>
          </p:cNvSpPr>
          <p:nvPr/>
        </p:nvSpPr>
        <p:spPr bwMode="auto">
          <a:xfrm>
            <a:off x="4030663"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pic>
        <p:nvPicPr>
          <p:cNvPr id="41" name="図 40"/>
          <p:cNvPicPr>
            <a:picLocks noChangeAspect="1"/>
          </p:cNvPicPr>
          <p:nvPr/>
        </p:nvPicPr>
        <p:blipFill>
          <a:blip r:embed="rId8"/>
          <a:stretch>
            <a:fillRect/>
          </a:stretch>
        </p:blipFill>
        <p:spPr>
          <a:xfrm>
            <a:off x="3440430" y="4907642"/>
            <a:ext cx="7620" cy="7620"/>
          </a:xfrm>
          <a:prstGeom prst="rect">
            <a:avLst/>
          </a:prstGeom>
        </p:spPr>
      </p:pic>
      <p:sp>
        <p:nvSpPr>
          <p:cNvPr id="39" name="正方形/長方形 38"/>
          <p:cNvSpPr/>
          <p:nvPr/>
        </p:nvSpPr>
        <p:spPr>
          <a:xfrm>
            <a:off x="126479" y="4562699"/>
            <a:ext cx="6634575" cy="521483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pic>
        <p:nvPicPr>
          <p:cNvPr id="51" name="図 50"/>
          <p:cNvPicPr>
            <a:picLocks noChangeAspect="1"/>
          </p:cNvPicPr>
          <p:nvPr/>
        </p:nvPicPr>
        <p:blipFill>
          <a:blip r:embed="rId8"/>
          <a:stretch>
            <a:fillRect/>
          </a:stretch>
        </p:blipFill>
        <p:spPr>
          <a:xfrm>
            <a:off x="3440430" y="4907642"/>
            <a:ext cx="7620" cy="7620"/>
          </a:xfrm>
          <a:prstGeom prst="rect">
            <a:avLst/>
          </a:prstGeom>
        </p:spPr>
      </p:pic>
      <p:sp>
        <p:nvSpPr>
          <p:cNvPr id="13" name="正方形/長方形 12">
            <a:extLst>
              <a:ext uri="{FF2B5EF4-FFF2-40B4-BE49-F238E27FC236}">
                <a16:creationId xmlns:a16="http://schemas.microsoft.com/office/drawing/2014/main" id="{15D2AED8-2140-B371-30C7-DC1B12A6F886}"/>
              </a:ext>
            </a:extLst>
          </p:cNvPr>
          <p:cNvSpPr/>
          <p:nvPr/>
        </p:nvSpPr>
        <p:spPr>
          <a:xfrm>
            <a:off x="126479" y="4562699"/>
            <a:ext cx="6634575" cy="521483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23" name="正方形/長方形 22">
            <a:extLst>
              <a:ext uri="{FF2B5EF4-FFF2-40B4-BE49-F238E27FC236}">
                <a16:creationId xmlns:a16="http://schemas.microsoft.com/office/drawing/2014/main" id="{ED594719-8FDF-F9BC-CF05-FCA7F79617CB}"/>
              </a:ext>
            </a:extLst>
          </p:cNvPr>
          <p:cNvSpPr/>
          <p:nvPr/>
        </p:nvSpPr>
        <p:spPr>
          <a:xfrm>
            <a:off x="126479" y="4562699"/>
            <a:ext cx="6634575" cy="521483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2" name="正方形/長方形 1">
            <a:extLst>
              <a:ext uri="{FF2B5EF4-FFF2-40B4-BE49-F238E27FC236}">
                <a16:creationId xmlns:a16="http://schemas.microsoft.com/office/drawing/2014/main" id="{DFD0A7FA-A704-A96A-CF76-60F1B05D93DE}"/>
              </a:ext>
            </a:extLst>
          </p:cNvPr>
          <p:cNvSpPr/>
          <p:nvPr/>
        </p:nvSpPr>
        <p:spPr>
          <a:xfrm>
            <a:off x="126479" y="1766989"/>
            <a:ext cx="1937466" cy="41549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a:ln>
                  <a:noFill/>
                </a:ln>
                <a:solidFill>
                  <a:prstClr val="black"/>
                </a:solidFill>
                <a:effectLst/>
                <a:uLnTx/>
                <a:uFillTx/>
                <a:latin typeface="HG丸ｺﾞｼｯｸM-PRO" pitchFamily="50" charset="-128"/>
                <a:ea typeface="HG丸ｺﾞｼｯｸM-PRO" pitchFamily="50" charset="-128"/>
                <a:cs typeface="Times New Roman"/>
              </a:rPr>
              <a:t>今月のプレゼントは</a:t>
            </a:r>
            <a:endParaRPr kumimoji="1" lang="en-US" altLang="ja-JP" sz="900" b="0" i="0" u="none" strike="noStrike" kern="100" cap="none" spc="0" normalizeH="0" baseline="0" noProof="0" dirty="0">
              <a:ln>
                <a:noFill/>
              </a:ln>
              <a:solidFill>
                <a:prstClr val="black"/>
              </a:solidFill>
              <a:effectLst/>
              <a:uLnTx/>
              <a:uFillTx/>
              <a:latin typeface="HG丸ｺﾞｼｯｸM-PRO" pitchFamily="50" charset="-128"/>
              <a:ea typeface="HG丸ｺﾞｼｯｸM-PRO"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kern="100" dirty="0">
                <a:solidFill>
                  <a:srgbClr val="0000CC"/>
                </a:solidFill>
                <a:latin typeface="HG丸ｺﾞｼｯｸM-PRO" pitchFamily="50" charset="-128"/>
                <a:ea typeface="HG丸ｺﾞｼｯｸM-PRO" pitchFamily="50" charset="-128"/>
                <a:cs typeface="Times New Roman"/>
              </a:rPr>
              <a:t>むし歯にならないお菓子</a:t>
            </a:r>
            <a:endParaRPr kumimoji="1" lang="en-US" altLang="ja-JP" sz="1200" b="1" i="0" u="none" strike="noStrike" kern="100" cap="none" spc="0" normalizeH="0" baseline="0" noProof="0" dirty="0">
              <a:ln>
                <a:noFill/>
              </a:ln>
              <a:solidFill>
                <a:srgbClr val="0000CC"/>
              </a:solidFill>
              <a:effectLst/>
              <a:uLnTx/>
              <a:uFillTx/>
              <a:latin typeface="HG丸ｺﾞｼｯｸM-PRO" pitchFamily="50" charset="-128"/>
              <a:ea typeface="HG丸ｺﾞｼｯｸM-PRO" pitchFamily="50" charset="-128"/>
              <a:cs typeface="Times New Roman"/>
            </a:endParaRPr>
          </a:p>
        </p:txBody>
      </p:sp>
      <p:sp>
        <p:nvSpPr>
          <p:cNvPr id="22" name="テキスト ボックス 21">
            <a:extLst>
              <a:ext uri="{FF2B5EF4-FFF2-40B4-BE49-F238E27FC236}">
                <a16:creationId xmlns:a16="http://schemas.microsoft.com/office/drawing/2014/main" id="{AF3EE49D-4123-A225-366B-F0C773C89548}"/>
              </a:ext>
            </a:extLst>
          </p:cNvPr>
          <p:cNvSpPr txBox="1"/>
          <p:nvPr/>
        </p:nvSpPr>
        <p:spPr>
          <a:xfrm>
            <a:off x="133081" y="4194253"/>
            <a:ext cx="6627973" cy="369332"/>
          </a:xfrm>
          <a:prstGeom prst="rect">
            <a:avLst/>
          </a:prstGeom>
          <a:solidFill>
            <a:schemeClr val="accent2">
              <a:lumMod val="20000"/>
              <a:lumOff val="80000"/>
            </a:schemeClr>
          </a:solidFill>
          <a:ln w="19050">
            <a:solidFill>
              <a:srgbClr val="FF0000"/>
            </a:solidFill>
          </a:ln>
        </p:spPr>
        <p:txBody>
          <a:bodyPr wrap="square" rtlCol="0">
            <a:spAutoFit/>
          </a:bodyPr>
          <a:lstStyle/>
          <a:p>
            <a:pPr lvl="0" algn="ctr">
              <a:defRPr/>
            </a:pPr>
            <a:r>
              <a:rPr kumimoji="1" sz="1050" b="1" i="0" u="none" strike="noStrike" kern="1200" cap="none" spc="0" normalizeH="0" baseline="0" noProof="0" dirty="0" err="1">
                <a:ln>
                  <a:noFill/>
                </a:ln>
                <a:solidFill>
                  <a:srgbClr val="0000CC"/>
                </a:solidFill>
                <a:effectLst/>
                <a:uLnTx/>
                <a:uFillTx/>
                <a:latin typeface="HG丸ｺﾞｼｯｸM-PRO" panose="020F0600000000000000" pitchFamily="50" charset="-128"/>
                <a:ea typeface="HG丸ｺﾞｼｯｸM-PRO" panose="020F0600000000000000" pitchFamily="50" charset="-128"/>
                <a:cs typeface="+mn-cs"/>
              </a:rPr>
              <a:t>患者さんが知らない歯の話</a:t>
            </a:r>
            <a:r>
              <a:rPr kumimoji="1" lang="ja-JP" altLang="en-US" sz="1050" b="1" i="0" u="none" strike="noStrike" kern="1200" cap="none" spc="0" normalizeH="0" baseline="0" noProof="0" dirty="0">
                <a:ln>
                  <a:noFill/>
                </a:ln>
                <a:solidFill>
                  <a:srgbClr val="0000CC"/>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b="1" dirty="0">
                <a:solidFill>
                  <a:prstClr val="black"/>
                </a:solidFill>
                <a:latin typeface="HG丸ｺﾞｼｯｸM-PRO"/>
                <a:ea typeface="HG丸ｺﾞｼｯｸM-PRO"/>
              </a:rPr>
              <a:t> 呼吸とお口の深～い関係</a:t>
            </a:r>
            <a:endParaRPr kumimoji="1" lang="ja-JP" altLang="en-US" sz="1800" b="1" i="0" u="none" strike="noStrike" kern="1200" cap="none" spc="0" normalizeH="0" baseline="0" noProof="0" dirty="0">
              <a:ln>
                <a:noFill/>
              </a:ln>
              <a:solidFill>
                <a:prstClr val="black"/>
              </a:solidFill>
              <a:effectLst/>
              <a:uLnTx/>
              <a:uFillTx/>
              <a:latin typeface="HG丸ｺﾞｼｯｸM-PRO"/>
              <a:ea typeface="HG丸ｺﾞｼｯｸM-PRO"/>
              <a:cs typeface="+mn-cs"/>
            </a:endParaRPr>
          </a:p>
        </p:txBody>
      </p:sp>
      <p:sp>
        <p:nvSpPr>
          <p:cNvPr id="24" name="正方形/長方形 23">
            <a:extLst>
              <a:ext uri="{FF2B5EF4-FFF2-40B4-BE49-F238E27FC236}">
                <a16:creationId xmlns:a16="http://schemas.microsoft.com/office/drawing/2014/main" id="{FE8AD8E4-310F-8BCA-53D6-74791595E75C}"/>
              </a:ext>
            </a:extLst>
          </p:cNvPr>
          <p:cNvSpPr/>
          <p:nvPr/>
        </p:nvSpPr>
        <p:spPr>
          <a:xfrm>
            <a:off x="126952" y="4563585"/>
            <a:ext cx="6634575" cy="521483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dirty="0">
              <a:ln>
                <a:noFill/>
              </a:ln>
              <a:solidFill>
                <a:prstClr val="white"/>
              </a:solidFill>
              <a:effectLst/>
              <a:uLnTx/>
              <a:uFillTx/>
              <a:latin typeface="Corbel"/>
              <a:ea typeface="+mn-ea"/>
              <a:cs typeface="+mn-cs"/>
            </a:endParaRPr>
          </a:p>
        </p:txBody>
      </p:sp>
      <p:pic>
        <p:nvPicPr>
          <p:cNvPr id="27" name="図 26">
            <a:extLst>
              <a:ext uri="{FF2B5EF4-FFF2-40B4-BE49-F238E27FC236}">
                <a16:creationId xmlns:a16="http://schemas.microsoft.com/office/drawing/2014/main" id="{B9604F3D-D170-BF7E-7ECC-A31D35844D19}"/>
              </a:ext>
            </a:extLst>
          </p:cNvPr>
          <p:cNvPicPr>
            <a:picLocks noChangeAspect="1"/>
          </p:cNvPicPr>
          <p:nvPr/>
        </p:nvPicPr>
        <p:blipFill>
          <a:blip r:embed="rId8"/>
          <a:stretch>
            <a:fillRect/>
          </a:stretch>
        </p:blipFill>
        <p:spPr>
          <a:xfrm>
            <a:off x="3440430" y="4907642"/>
            <a:ext cx="7620" cy="7620"/>
          </a:xfrm>
          <a:prstGeom prst="rect">
            <a:avLst/>
          </a:prstGeom>
        </p:spPr>
      </p:pic>
      <p:sp>
        <p:nvSpPr>
          <p:cNvPr id="32" name="正方形/長方形 31">
            <a:extLst>
              <a:ext uri="{FF2B5EF4-FFF2-40B4-BE49-F238E27FC236}">
                <a16:creationId xmlns:a16="http://schemas.microsoft.com/office/drawing/2014/main" id="{F06CAFDF-0544-2A1E-53C7-7B5890AEB9A0}"/>
              </a:ext>
            </a:extLst>
          </p:cNvPr>
          <p:cNvSpPr/>
          <p:nvPr/>
        </p:nvSpPr>
        <p:spPr>
          <a:xfrm>
            <a:off x="126479" y="4562699"/>
            <a:ext cx="6634575" cy="521483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dirty="0">
              <a:ln>
                <a:noFill/>
              </a:ln>
              <a:solidFill>
                <a:prstClr val="white"/>
              </a:solidFill>
              <a:effectLst/>
              <a:uLnTx/>
              <a:uFillTx/>
              <a:latin typeface="Corbel"/>
              <a:ea typeface="+mn-ea"/>
              <a:cs typeface="+mn-cs"/>
            </a:endParaRPr>
          </a:p>
        </p:txBody>
      </p:sp>
      <p:sp>
        <p:nvSpPr>
          <p:cNvPr id="35" name="正方形/長方形 34">
            <a:extLst>
              <a:ext uri="{FF2B5EF4-FFF2-40B4-BE49-F238E27FC236}">
                <a16:creationId xmlns:a16="http://schemas.microsoft.com/office/drawing/2014/main" id="{02DAC2AC-2F94-30B3-F579-EE5EC737E0E8}"/>
              </a:ext>
            </a:extLst>
          </p:cNvPr>
          <p:cNvSpPr/>
          <p:nvPr/>
        </p:nvSpPr>
        <p:spPr>
          <a:xfrm>
            <a:off x="126479" y="4562699"/>
            <a:ext cx="6634575" cy="521483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dirty="0">
              <a:ln>
                <a:noFill/>
              </a:ln>
              <a:solidFill>
                <a:prstClr val="white"/>
              </a:solidFill>
              <a:effectLst/>
              <a:uLnTx/>
              <a:uFillTx/>
              <a:latin typeface="Corbel"/>
              <a:ea typeface="+mn-ea"/>
              <a:cs typeface="+mn-cs"/>
            </a:endParaRPr>
          </a:p>
        </p:txBody>
      </p:sp>
      <p:pic>
        <p:nvPicPr>
          <p:cNvPr id="36" name="図 35">
            <a:extLst>
              <a:ext uri="{FF2B5EF4-FFF2-40B4-BE49-F238E27FC236}">
                <a16:creationId xmlns:a16="http://schemas.microsoft.com/office/drawing/2014/main" id="{0344645F-F64D-E6A5-EEE6-84DECA33930D}"/>
              </a:ext>
            </a:extLst>
          </p:cNvPr>
          <p:cNvPicPr>
            <a:picLocks noChangeAspect="1"/>
          </p:cNvPicPr>
          <p:nvPr/>
        </p:nvPicPr>
        <p:blipFill>
          <a:blip r:embed="rId8"/>
          <a:stretch>
            <a:fillRect/>
          </a:stretch>
        </p:blipFill>
        <p:spPr>
          <a:xfrm>
            <a:off x="3440430" y="4907642"/>
            <a:ext cx="7620" cy="7620"/>
          </a:xfrm>
          <a:prstGeom prst="rect">
            <a:avLst/>
          </a:prstGeom>
        </p:spPr>
      </p:pic>
      <p:pic>
        <p:nvPicPr>
          <p:cNvPr id="12" name="Picture 2" descr="すみっこぐらし キシリトールグミ | 歯科用品・歯科技工材料なら ...">
            <a:extLst>
              <a:ext uri="{FF2B5EF4-FFF2-40B4-BE49-F238E27FC236}">
                <a16:creationId xmlns:a16="http://schemas.microsoft.com/office/drawing/2014/main" id="{076B791A-2EEF-A174-1BCF-6A5FEFB6EADB}"/>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2754" r="10410"/>
          <a:stretch/>
        </p:blipFill>
        <p:spPr bwMode="auto">
          <a:xfrm>
            <a:off x="434328" y="2253657"/>
            <a:ext cx="1354814" cy="176323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A957DB2D-F847-24D6-255D-42847AAD18C1}"/>
              </a:ext>
            </a:extLst>
          </p:cNvPr>
          <p:cNvSpPr txBox="1"/>
          <p:nvPr/>
        </p:nvSpPr>
        <p:spPr>
          <a:xfrm>
            <a:off x="201742" y="4616346"/>
            <a:ext cx="4080788" cy="2439129"/>
          </a:xfrm>
          <a:prstGeom prst="rect">
            <a:avLst/>
          </a:prstGeom>
          <a:noFill/>
        </p:spPr>
        <p:txBody>
          <a:bodyPr wrap="square" rtlCol="0">
            <a:spAutoFit/>
          </a:bodyPr>
          <a:lstStyle/>
          <a:p>
            <a:pPr algn="l"/>
            <a:r>
              <a:rPr lang="en-US" altLang="ja-JP" sz="1600" dirty="0">
                <a:solidFill>
                  <a:srgbClr val="FF0000"/>
                </a:solidFill>
                <a:latin typeface="+mj-ea"/>
                <a:ea typeface="+mj-ea"/>
              </a:rPr>
              <a:t>【</a:t>
            </a:r>
            <a:r>
              <a:rPr lang="ja-JP" altLang="en-US" sz="1600" dirty="0">
                <a:solidFill>
                  <a:srgbClr val="FF0000"/>
                </a:solidFill>
                <a:latin typeface="+mj-ea"/>
                <a:ea typeface="+mj-ea"/>
              </a:rPr>
              <a:t>呼吸の子どもが増えています</a:t>
            </a:r>
            <a:r>
              <a:rPr lang="en-US" altLang="ja-JP" sz="1600" dirty="0">
                <a:solidFill>
                  <a:srgbClr val="FF0000"/>
                </a:solidFill>
                <a:latin typeface="+mj-ea"/>
                <a:ea typeface="+mj-ea"/>
              </a:rPr>
              <a:t>‼】</a:t>
            </a:r>
          </a:p>
          <a:p>
            <a:pPr algn="l"/>
            <a:r>
              <a:rPr lang="ja-JP" altLang="en-US" sz="1050" dirty="0">
                <a:solidFill>
                  <a:srgbClr val="343434"/>
                </a:solidFill>
                <a:latin typeface="+mj-ea"/>
                <a:ea typeface="+mj-ea"/>
              </a:rPr>
              <a:t>　歯科領域では</a:t>
            </a:r>
            <a:r>
              <a:rPr lang="en-US" altLang="ja-JP" sz="1050" dirty="0">
                <a:solidFill>
                  <a:srgbClr val="343434"/>
                </a:solidFill>
                <a:latin typeface="+mj-ea"/>
                <a:ea typeface="+mj-ea"/>
              </a:rPr>
              <a:t>, </a:t>
            </a:r>
            <a:r>
              <a:rPr lang="ja-JP" altLang="en-US" sz="1050" dirty="0">
                <a:solidFill>
                  <a:srgbClr val="343434"/>
                </a:solidFill>
                <a:latin typeface="+mj-ea"/>
                <a:ea typeface="+mj-ea"/>
              </a:rPr>
              <a:t>ロ腔器官に異常や障害がないのに、食べる・話すなどの口腔機能の発達が不十分、もしくは正常な口腔機能が獲得できていない状態を「口腔機能発達不全症」と定義して、</a:t>
            </a:r>
            <a:r>
              <a:rPr lang="en-US" altLang="ja-JP" sz="1050" dirty="0">
                <a:solidFill>
                  <a:srgbClr val="343434"/>
                </a:solidFill>
                <a:latin typeface="+mj-ea"/>
                <a:ea typeface="+mj-ea"/>
              </a:rPr>
              <a:t>2018</a:t>
            </a:r>
            <a:r>
              <a:rPr lang="ja-JP" altLang="en-US" sz="1050" dirty="0">
                <a:solidFill>
                  <a:srgbClr val="343434"/>
                </a:solidFill>
                <a:latin typeface="+mj-ea"/>
                <a:ea typeface="+mj-ea"/>
              </a:rPr>
              <a:t>年より健康保険にも導入されています。 </a:t>
            </a:r>
            <a:endParaRPr lang="en-US" altLang="ja-JP" sz="1050" dirty="0">
              <a:solidFill>
                <a:srgbClr val="343434"/>
              </a:solidFill>
              <a:latin typeface="+mj-ea"/>
              <a:ea typeface="+mj-ea"/>
            </a:endParaRPr>
          </a:p>
          <a:p>
            <a:pPr algn="l"/>
            <a:r>
              <a:rPr lang="ja-JP" altLang="en-US" sz="1050" dirty="0">
                <a:solidFill>
                  <a:srgbClr val="343434"/>
                </a:solidFill>
                <a:latin typeface="+mj-ea"/>
                <a:ea typeface="+mj-ea"/>
              </a:rPr>
              <a:t>　口腔機能発達不全症の原因として近年大きな関心が寄せられているのが、</a:t>
            </a:r>
            <a:r>
              <a:rPr lang="ja-JP" altLang="en-US" sz="1050" dirty="0">
                <a:solidFill>
                  <a:srgbClr val="FF0000"/>
                </a:solidFill>
                <a:latin typeface="+mj-ea"/>
                <a:ea typeface="+mj-ea"/>
              </a:rPr>
              <a:t>口呼吸と口唇閉鎖不全</a:t>
            </a:r>
            <a:r>
              <a:rPr lang="ja-JP" altLang="en-US" sz="1050" dirty="0">
                <a:solidFill>
                  <a:srgbClr val="343434"/>
                </a:solidFill>
                <a:latin typeface="+mj-ea"/>
                <a:ea typeface="+mj-ea"/>
              </a:rPr>
              <a:t>です。</a:t>
            </a:r>
            <a:endParaRPr lang="en-US" altLang="ja-JP" sz="1050" dirty="0">
              <a:solidFill>
                <a:srgbClr val="343434"/>
              </a:solidFill>
              <a:latin typeface="+mj-ea"/>
              <a:ea typeface="+mj-ea"/>
            </a:endParaRPr>
          </a:p>
          <a:p>
            <a:pPr algn="l"/>
            <a:r>
              <a:rPr lang="ja-JP" altLang="en-US" sz="1050" dirty="0">
                <a:solidFill>
                  <a:srgbClr val="343434"/>
                </a:solidFill>
                <a:latin typeface="+mj-ea"/>
                <a:ea typeface="+mj-ea"/>
              </a:rPr>
              <a:t>　これらは齲蝕、歯周疾患、不正咬合といった顎口腔領域への悪影響だけではなく</a:t>
            </a:r>
            <a:r>
              <a:rPr lang="en-US" altLang="ja-JP" sz="1050" dirty="0">
                <a:solidFill>
                  <a:srgbClr val="343434"/>
                </a:solidFill>
                <a:latin typeface="+mj-ea"/>
                <a:ea typeface="+mj-ea"/>
              </a:rPr>
              <a:t>, </a:t>
            </a:r>
            <a:r>
              <a:rPr lang="ja-JP" altLang="en-US" sz="1050" dirty="0">
                <a:solidFill>
                  <a:srgbClr val="343434"/>
                </a:solidFill>
                <a:latin typeface="+mj-ea"/>
                <a:ea typeface="+mj-ea"/>
              </a:rPr>
              <a:t>アレルギー疾患や学力の低下など、小児の身体的・ 精神的な成長・発達の妨げとなることが指摘されてきました。</a:t>
            </a:r>
            <a:endParaRPr lang="en-US" altLang="ja-JP" sz="1050" dirty="0">
              <a:solidFill>
                <a:srgbClr val="343434"/>
              </a:solidFill>
              <a:latin typeface="+mj-ea"/>
              <a:ea typeface="+mj-ea"/>
            </a:endParaRPr>
          </a:p>
          <a:p>
            <a:pPr algn="l"/>
            <a:r>
              <a:rPr lang="ja-JP" altLang="en-US" sz="1050" b="0" i="0" dirty="0">
                <a:solidFill>
                  <a:srgbClr val="343434"/>
                </a:solidFill>
                <a:effectLst/>
                <a:latin typeface="+mj-ea"/>
                <a:ea typeface="+mj-ea"/>
              </a:rPr>
              <a:t>　インフルエンザの季節。感染予防しながら、可能な限りマスクは外したほうがいいですよ～。あと寝るときには</a:t>
            </a:r>
            <a:r>
              <a:rPr lang="ja-JP" altLang="en-US" sz="1050" b="0" i="0" dirty="0">
                <a:solidFill>
                  <a:srgbClr val="FF0000"/>
                </a:solidFill>
                <a:effectLst/>
                <a:latin typeface="+mj-ea"/>
                <a:ea typeface="+mj-ea"/>
              </a:rPr>
              <a:t>「口テープ」</a:t>
            </a:r>
            <a:r>
              <a:rPr lang="ja-JP" altLang="en-US" sz="1050" b="0" i="0" dirty="0">
                <a:solidFill>
                  <a:srgbClr val="343434"/>
                </a:solidFill>
                <a:effectLst/>
                <a:latin typeface="+mj-ea"/>
                <a:ea typeface="+mj-ea"/>
              </a:rPr>
              <a:t>ですね。とても安上がりな健康法でおススメです！</a:t>
            </a:r>
            <a:endParaRPr lang="en-US" altLang="ja-JP" sz="1050" b="0" i="0" dirty="0">
              <a:solidFill>
                <a:srgbClr val="343434"/>
              </a:solidFill>
              <a:effectLst/>
              <a:latin typeface="+mj-ea"/>
              <a:ea typeface="+mj-ea"/>
            </a:endParaRPr>
          </a:p>
        </p:txBody>
      </p:sp>
      <p:sp>
        <p:nvSpPr>
          <p:cNvPr id="33" name="テキスト ボックス 32">
            <a:extLst>
              <a:ext uri="{FF2B5EF4-FFF2-40B4-BE49-F238E27FC236}">
                <a16:creationId xmlns:a16="http://schemas.microsoft.com/office/drawing/2014/main" id="{0083D7EC-6ADC-17A8-312A-02A7C0131324}"/>
              </a:ext>
            </a:extLst>
          </p:cNvPr>
          <p:cNvSpPr txBox="1"/>
          <p:nvPr/>
        </p:nvSpPr>
        <p:spPr>
          <a:xfrm>
            <a:off x="2125065" y="1401306"/>
            <a:ext cx="4262577" cy="2700161"/>
          </a:xfrm>
          <a:prstGeom prst="rect">
            <a:avLst/>
          </a:prstGeom>
          <a:noFill/>
        </p:spPr>
        <p:txBody>
          <a:bodyPr vert="eaVert" wrap="square">
            <a:spAutoFit/>
          </a:bodyPr>
          <a:lstStyle/>
          <a:p>
            <a:pPr lvl="0">
              <a:defRPr/>
            </a:pP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1050" dirty="0">
                <a:solidFill>
                  <a:prstClr val="black"/>
                </a:solidFill>
                <a:latin typeface="HG丸ｺﾞｼｯｸM-PRO" panose="020F0600000000000000" pitchFamily="50" charset="-128"/>
                <a:ea typeface="HG丸ｺﾞｼｯｸM-PRO" panose="020F0600000000000000" pitchFamily="50" charset="-128"/>
              </a:rPr>
              <a:t>この春に自動車免許取得した息子、踏切で一時停止した時に窓を開けました。一瞬何しているのかと思ったら、踏切では「一時停止・左右確認・窓を開けて警報機が鳴ってないか？」確認しなければいけないことを思い出しました。</a:t>
            </a:r>
            <a:endParaRPr lang="en-US" altLang="ja-JP" sz="1050" dirty="0">
              <a:solidFill>
                <a:prstClr val="black"/>
              </a:solidFill>
              <a:latin typeface="HG丸ｺﾞｼｯｸM-PRO" panose="020F0600000000000000" pitchFamily="50" charset="-128"/>
              <a:ea typeface="HG丸ｺﾞｼｯｸM-PRO" panose="020F0600000000000000" pitchFamily="50" charset="-128"/>
            </a:endParaRPr>
          </a:p>
          <a:p>
            <a:pPr lvl="0">
              <a:defRPr/>
            </a:pPr>
            <a:r>
              <a:rPr lang="ja-JP" altLang="en-US" sz="1050" dirty="0">
                <a:solidFill>
                  <a:prstClr val="black"/>
                </a:solidFill>
                <a:latin typeface="HG丸ｺﾞｼｯｸM-PRO" panose="020F0600000000000000" pitchFamily="50" charset="-128"/>
                <a:ea typeface="HG丸ｺﾞｼｯｸM-PRO" panose="020F0600000000000000" pitchFamily="50" charset="-128"/>
              </a:rPr>
              <a:t>　歯科医院の近所に、遮断機がなく見通しも悪い踏切があります。通勤路なのでよく通るのですが、自転車通勤なので近くの遮断機の警報音と電車の音で判断してからわたります。でも自動車だとわかりにくいよな～と思っていたら、たて続けに電車と自動車の事故がありました。一人は高齢者でしたので理解できたのですが、もう一人は</a:t>
            </a:r>
            <a:r>
              <a:rPr lang="en-US" altLang="ja-JP" sz="1050" dirty="0">
                <a:solidFill>
                  <a:prstClr val="black"/>
                </a:solidFill>
                <a:latin typeface="HG丸ｺﾞｼｯｸM-PRO" panose="020F0600000000000000" pitchFamily="50" charset="-128"/>
                <a:ea typeface="HG丸ｺﾞｼｯｸM-PRO" panose="020F0600000000000000" pitchFamily="50" charset="-128"/>
              </a:rPr>
              <a:t>40</a:t>
            </a:r>
            <a:r>
              <a:rPr lang="ja-JP" altLang="en-US" sz="1050" dirty="0">
                <a:solidFill>
                  <a:prstClr val="black"/>
                </a:solidFill>
                <a:latin typeface="HG丸ｺﾞｼｯｸM-PRO" panose="020F0600000000000000" pitchFamily="50" charset="-128"/>
                <a:ea typeface="HG丸ｺﾞｼｯｸM-PRO" panose="020F0600000000000000" pitchFamily="50" charset="-128"/>
              </a:rPr>
              <a:t>代</a:t>
            </a:r>
            <a:r>
              <a:rPr lang="en-US" altLang="ja-JP" sz="1050" dirty="0">
                <a:solidFill>
                  <a:prstClr val="black"/>
                </a:solidFill>
                <a:latin typeface="HG丸ｺﾞｼｯｸM-PRO" panose="020F0600000000000000" pitchFamily="50" charset="-128"/>
                <a:ea typeface="HG丸ｺﾞｼｯｸM-PRO" panose="020F0600000000000000" pitchFamily="50" charset="-128"/>
              </a:rPr>
              <a:t>…</a:t>
            </a:r>
            <a:r>
              <a:rPr lang="ja-JP" altLang="en-US" sz="1050" dirty="0">
                <a:solidFill>
                  <a:prstClr val="black"/>
                </a:solidFill>
                <a:latin typeface="HG丸ｺﾞｼｯｸM-PRO" panose="020F0600000000000000" pitchFamily="50" charset="-128"/>
                <a:ea typeface="HG丸ｺﾞｼｯｸM-PRO" panose="020F0600000000000000" pitchFamily="50" charset="-128"/>
              </a:rPr>
              <a:t>？と思って調べてみたら、最近の自動車は気密性が向上していて外の音が聞こえにくいらしい。今度から窓開けて確認しようと反省しました。</a:t>
            </a:r>
            <a:endParaRPr lang="en-US" altLang="ja-JP" sz="1050" dirty="0">
              <a:solidFill>
                <a:prstClr val="black"/>
              </a:solidFill>
              <a:latin typeface="HG丸ｺﾞｼｯｸM-PRO" panose="020F0600000000000000" pitchFamily="50" charset="-128"/>
              <a:ea typeface="HG丸ｺﾞｼｯｸM-PRO" panose="020F0600000000000000" pitchFamily="50" charset="-128"/>
            </a:endParaRPr>
          </a:p>
          <a:p>
            <a:pPr lvl="0">
              <a:defRPr/>
            </a:pPr>
            <a:r>
              <a:rPr lang="ja-JP" altLang="en-US" sz="1050" dirty="0">
                <a:solidFill>
                  <a:prstClr val="black"/>
                </a:solidFill>
                <a:latin typeface="HG丸ｺﾞｼｯｸM-PRO" panose="020F0600000000000000" pitchFamily="50" charset="-128"/>
                <a:ea typeface="HG丸ｺﾞｼｯｸM-PRO" panose="020F0600000000000000" pitchFamily="50" charset="-128"/>
              </a:rPr>
              <a:t>　調べていたら他にも分かったことがありました。救急車のサイレン音、最近は「ピーポーピーポー」だけではなくなっているらしいのです。気密性の高くなった自動車でも認識しやすいような音や、眠っている人の迷惑にならないような音のサイレン音もあるみたいです、勉強になりました。</a:t>
            </a:r>
            <a:endParaRPr lang="en-US" altLang="ja-JP" sz="1050" dirty="0">
              <a:solidFill>
                <a:prstClr val="black"/>
              </a:solidFill>
              <a:latin typeface="HG丸ｺﾞｼｯｸM-PRO" panose="020F0600000000000000" pitchFamily="50" charset="-128"/>
              <a:ea typeface="HG丸ｺﾞｼｯｸM-PRO" panose="020F0600000000000000" pitchFamily="50" charset="-128"/>
            </a:endParaRPr>
          </a:p>
        </p:txBody>
      </p:sp>
      <p:pic>
        <p:nvPicPr>
          <p:cNvPr id="1026" name="Picture 2" descr="12月のイラスト（クリスマス）No13 | イラストポップ">
            <a:extLst>
              <a:ext uri="{FF2B5EF4-FFF2-40B4-BE49-F238E27FC236}">
                <a16:creationId xmlns:a16="http://schemas.microsoft.com/office/drawing/2014/main" id="{85EA3865-CBBF-4090-CF9D-0C2806909492}"/>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00337" y="693018"/>
            <a:ext cx="629386" cy="609165"/>
          </a:xfrm>
          <a:prstGeom prst="rect">
            <a:avLst/>
          </a:prstGeom>
          <a:noFill/>
          <a:extLst>
            <a:ext uri="{909E8E84-426E-40DD-AFC4-6F175D3DCCD1}">
              <a14:hiddenFill xmlns:a14="http://schemas.microsoft.com/office/drawing/2010/main">
                <a:solidFill>
                  <a:srgbClr val="FFFFFF"/>
                </a:solidFill>
              </a14:hiddenFill>
            </a:ext>
          </a:extLst>
        </p:spPr>
      </p:pic>
      <p:pic>
        <p:nvPicPr>
          <p:cNvPr id="30" name="図 29" descr="カレンダー が含まれている画像&#10;&#10;自動的に生成された説明">
            <a:extLst>
              <a:ext uri="{FF2B5EF4-FFF2-40B4-BE49-F238E27FC236}">
                <a16:creationId xmlns:a16="http://schemas.microsoft.com/office/drawing/2014/main" id="{7303B805-F008-220C-4547-8D83E6C931D8}"/>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6038" t="68897" r="7555" b="8145"/>
          <a:stretch/>
        </p:blipFill>
        <p:spPr>
          <a:xfrm>
            <a:off x="201742" y="7168991"/>
            <a:ext cx="6490650" cy="2518147"/>
          </a:xfrm>
          <a:prstGeom prst="rect">
            <a:avLst/>
          </a:prstGeom>
        </p:spPr>
      </p:pic>
      <p:grpSp>
        <p:nvGrpSpPr>
          <p:cNvPr id="42" name="グループ化 41">
            <a:extLst>
              <a:ext uri="{FF2B5EF4-FFF2-40B4-BE49-F238E27FC236}">
                <a16:creationId xmlns:a16="http://schemas.microsoft.com/office/drawing/2014/main" id="{D530C9FD-86B0-2F0F-20A7-0941AB415A48}"/>
              </a:ext>
            </a:extLst>
          </p:cNvPr>
          <p:cNvGrpSpPr/>
          <p:nvPr/>
        </p:nvGrpSpPr>
        <p:grpSpPr>
          <a:xfrm>
            <a:off x="4349415" y="4629409"/>
            <a:ext cx="2319945" cy="2480380"/>
            <a:chOff x="-2848041" y="3662239"/>
            <a:chExt cx="2243453" cy="2658914"/>
          </a:xfrm>
        </p:grpSpPr>
        <p:pic>
          <p:nvPicPr>
            <p:cNvPr id="20" name="図 19" descr="カレンダー が含まれている画像&#10;&#10;自動的に生成された説明">
              <a:extLst>
                <a:ext uri="{FF2B5EF4-FFF2-40B4-BE49-F238E27FC236}">
                  <a16:creationId xmlns:a16="http://schemas.microsoft.com/office/drawing/2014/main" id="{1468020E-A66A-DC35-B047-BDE86A9126E1}"/>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10102" t="9713" r="51017" b="59141"/>
            <a:stretch/>
          </p:blipFill>
          <p:spPr>
            <a:xfrm>
              <a:off x="-2848041" y="3662239"/>
              <a:ext cx="2207108" cy="2581521"/>
            </a:xfrm>
            <a:prstGeom prst="rect">
              <a:avLst/>
            </a:prstGeom>
          </p:spPr>
        </p:pic>
        <p:sp>
          <p:nvSpPr>
            <p:cNvPr id="31" name="正方形/長方形 30">
              <a:extLst>
                <a:ext uri="{FF2B5EF4-FFF2-40B4-BE49-F238E27FC236}">
                  <a16:creationId xmlns:a16="http://schemas.microsoft.com/office/drawing/2014/main" id="{6FC24AAC-DA97-A849-9CF5-FA6324290FB0}"/>
                </a:ext>
              </a:extLst>
            </p:cNvPr>
            <p:cNvSpPr/>
            <p:nvPr/>
          </p:nvSpPr>
          <p:spPr>
            <a:xfrm>
              <a:off x="-1381248" y="4052137"/>
              <a:ext cx="740560" cy="23850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AE63AF8B-2C39-E424-9D25-A0E47A357F83}"/>
                </a:ext>
              </a:extLst>
            </p:cNvPr>
            <p:cNvSpPr/>
            <p:nvPr/>
          </p:nvSpPr>
          <p:spPr>
            <a:xfrm>
              <a:off x="-1175902" y="6169763"/>
              <a:ext cx="534969" cy="15139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72BDD9A0-2F78-911D-7CE7-18FCB8801DAC}"/>
                </a:ext>
              </a:extLst>
            </p:cNvPr>
            <p:cNvSpPr/>
            <p:nvPr/>
          </p:nvSpPr>
          <p:spPr>
            <a:xfrm>
              <a:off x="-1139557" y="6094068"/>
              <a:ext cx="534969" cy="15139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45438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descr="カレンダー&#10;&#10;自動的に生成された説明">
            <a:extLst>
              <a:ext uri="{FF2B5EF4-FFF2-40B4-BE49-F238E27FC236}">
                <a16:creationId xmlns:a16="http://schemas.microsoft.com/office/drawing/2014/main" id="{13F95E39-003B-BCC5-0390-89DFB43453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586" y="7318662"/>
            <a:ext cx="2825374" cy="2530882"/>
          </a:xfrm>
          <a:prstGeom prst="rect">
            <a:avLst/>
          </a:prstGeom>
        </p:spPr>
      </p:pic>
      <p:pic>
        <p:nvPicPr>
          <p:cNvPr id="16" name="Picture 6" descr="http://ord.yahoo.co.jp/o/image/SIG=11uc0htg7/EXP=1390345740;_ylc=X3IDMgRmc3QDMARpZHgDMARvaWQDQU5kOUdjUUp5VW1ZSkx6b0xxS3Q5WnNwdnhpYXNEWndaNVlkWUNIUFNZZVUxejg3YmN4dTdnLW9mSlJ1cUEEcAM1cDZnSU9PQ3BPT0RxZU9DdWVPRGlDRG5oS0htbHBrLQRwb3MDMjIEc2VjA3NodwRzbGsDcmk-/*-http%3A/www.wanpug.com/illust3591_thumb.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28934" y="7271757"/>
            <a:ext cx="3929066" cy="2577787"/>
          </a:xfrm>
          <a:prstGeom prst="rect">
            <a:avLst/>
          </a:prstGeom>
          <a:noFill/>
          <a:extLst>
            <a:ext uri="{909E8E84-426E-40DD-AFC4-6F175D3DCCD1}">
              <a14:hiddenFill xmlns:a14="http://schemas.microsoft.com/office/drawing/2010/main">
                <a:solidFill>
                  <a:srgbClr val="FFFFFF"/>
                </a:solidFill>
              </a14:hiddenFill>
            </a:ext>
          </a:extLst>
        </p:spPr>
      </p:pic>
      <p:sp>
        <p:nvSpPr>
          <p:cNvPr id="31" name="テキスト ボックス 57"/>
          <p:cNvSpPr txBox="1">
            <a:spLocks noChangeArrowheads="1"/>
          </p:cNvSpPr>
          <p:nvPr/>
        </p:nvSpPr>
        <p:spPr bwMode="auto">
          <a:xfrm>
            <a:off x="203534" y="6288891"/>
            <a:ext cx="4449602" cy="824349"/>
          </a:xfrm>
          <a:prstGeom prst="rect">
            <a:avLst/>
          </a:prstGeom>
          <a:noFill/>
          <a:ln w="19050">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ctr" anchorCtr="0" upright="1">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sz="1400" b="0" i="0" u="none" strike="noStrike" kern="1200" cap="none" spc="0" normalizeH="0" baseline="0" noProof="0" dirty="0" err="1">
                <a:ln>
                  <a:noFill/>
                </a:ln>
                <a:solidFill>
                  <a:srgbClr val="000000"/>
                </a:solidFill>
                <a:effectLst/>
                <a:uLnTx/>
                <a:uFillTx/>
                <a:latin typeface="HG丸ｺﾞｼｯｸM-PRO"/>
                <a:ea typeface="HG丸ｺﾞｼｯｸM-PRO"/>
                <a:cs typeface="Times New Roman"/>
              </a:rPr>
              <a:t>お名前</a:t>
            </a:r>
            <a:endParaRPr kumimoji="1" lang="en-US" sz="1400" b="0" i="0" u="none" strike="noStrike" kern="1200" cap="none" spc="0" normalizeH="0" baseline="0" noProof="0" dirty="0">
              <a:ln>
                <a:noFill/>
              </a:ln>
              <a:solidFill>
                <a:srgbClr val="000000"/>
              </a:solidFill>
              <a:effectLst/>
              <a:uLnTx/>
              <a:uFillTx/>
              <a:latin typeface="HG丸ｺﾞｼｯｸM-PRO"/>
              <a:ea typeface="HG丸ｺﾞｼｯｸM-PRO"/>
              <a:cs typeface="Times New Roman"/>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sz="500" b="0" i="0" u="none" strike="noStrike" kern="1200" cap="none" spc="0" normalizeH="0" baseline="0" noProof="0" dirty="0">
              <a:ln>
                <a:noFill/>
              </a:ln>
              <a:solidFill>
                <a:srgbClr val="000000"/>
              </a:solidFill>
              <a:effectLst/>
              <a:uLnTx/>
              <a:uFillTx/>
              <a:latin typeface="HG丸ｺﾞｼｯｸM-PRO"/>
              <a:ea typeface="HG丸ｺﾞｼｯｸM-PRO"/>
              <a:cs typeface="Times New Roman"/>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sz="1400" b="0" i="0" u="none" strike="noStrike" kern="1200" cap="none" spc="0" normalizeH="0" baseline="0" noProof="0" dirty="0" err="1">
                <a:ln>
                  <a:noFill/>
                </a:ln>
                <a:solidFill>
                  <a:srgbClr val="000000"/>
                </a:solidFill>
                <a:effectLst/>
                <a:uLnTx/>
                <a:uFillTx/>
                <a:latin typeface="HG丸ｺﾞｼｯｸM-PRO"/>
                <a:ea typeface="HG丸ｺﾞｼｯｸM-PRO"/>
                <a:cs typeface="Times New Roman"/>
              </a:rPr>
              <a:t>ご住所</a:t>
            </a:r>
            <a:r>
              <a:rPr kumimoji="1" sz="1100" b="0" i="0" u="sng" strike="noStrike" kern="1200" cap="none" spc="0" normalizeH="0" baseline="0" noProof="0" dirty="0">
                <a:ln>
                  <a:noFill/>
                </a:ln>
                <a:solidFill>
                  <a:srgbClr val="000000"/>
                </a:solidFill>
                <a:effectLst/>
                <a:uLnTx/>
                <a:uFillTx/>
                <a:latin typeface="HG丸ｺﾞｼｯｸM-PRO"/>
                <a:ea typeface="HG丸ｺﾞｼｯｸM-PRO"/>
                <a:cs typeface="Times New Roman"/>
              </a:rPr>
              <a:t>　　</a:t>
            </a:r>
          </a:p>
        </p:txBody>
      </p:sp>
      <p:sp>
        <p:nvSpPr>
          <p:cNvPr id="3" name="正方形/長方形 2"/>
          <p:cNvSpPr/>
          <p:nvPr/>
        </p:nvSpPr>
        <p:spPr>
          <a:xfrm>
            <a:off x="131526" y="200472"/>
            <a:ext cx="4618452" cy="7013112"/>
          </a:xfrm>
          <a:prstGeom prst="rect">
            <a:avLst/>
          </a:prstGeom>
          <a:noFill/>
          <a:ln w="1905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dirty="0">
              <a:ln>
                <a:noFill/>
              </a:ln>
              <a:solidFill>
                <a:prstClr val="white"/>
              </a:solidFill>
              <a:effectLst/>
              <a:uLnTx/>
              <a:uFillTx/>
              <a:latin typeface="Corbel"/>
              <a:ea typeface="+mn-ea"/>
              <a:cs typeface="+mn-cs"/>
            </a:endParaRPr>
          </a:p>
        </p:txBody>
      </p:sp>
      <p:sp>
        <p:nvSpPr>
          <p:cNvPr id="4" name="正方形/長方形 3"/>
          <p:cNvSpPr/>
          <p:nvPr/>
        </p:nvSpPr>
        <p:spPr>
          <a:xfrm>
            <a:off x="203534" y="5587424"/>
            <a:ext cx="4521610" cy="6617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sz="1000" b="0" i="0" u="none" strike="noStrike" kern="1200" cap="none" spc="0" normalizeH="0" baseline="0" noProof="0" dirty="0" err="1">
                <a:ln>
                  <a:noFill/>
                </a:ln>
                <a:solidFill>
                  <a:srgbClr val="262626"/>
                </a:solidFill>
                <a:effectLst/>
                <a:uLnTx/>
                <a:uFillTx/>
                <a:latin typeface="HG丸ｺﾞｼｯｸM-PRO"/>
                <a:ea typeface="HG丸ｺﾞｼｯｸM-PRO"/>
                <a:cs typeface="Times New Roman"/>
              </a:rPr>
              <a:t>ご家族やご友人と一緒に挑戦してみて下さいね</a:t>
            </a:r>
            <a:r>
              <a:rPr kumimoji="1" sz="1000" b="0" i="0" u="none" strike="noStrike" kern="1200" cap="none" spc="0" normalizeH="0" baseline="0" noProof="0" dirty="0">
                <a:ln>
                  <a:noFill/>
                </a:ln>
                <a:solidFill>
                  <a:srgbClr val="262626"/>
                </a:solidFill>
                <a:effectLst/>
                <a:uLnTx/>
                <a:uFillTx/>
                <a:latin typeface="HG丸ｺﾞｼｯｸM-PRO"/>
                <a:ea typeface="HG丸ｺﾞｼｯｸM-PRO"/>
                <a:cs typeface="Times New Roman"/>
              </a:rPr>
              <a:t>！</a:t>
            </a:r>
            <a:endParaRPr kumimoji="1" lang="en-US" sz="900" b="0" i="0" u="none" strike="noStrike" kern="1200" cap="none" spc="0" normalizeH="0" baseline="0" noProof="0" dirty="0">
              <a:ln>
                <a:noFill/>
              </a:ln>
              <a:solidFill>
                <a:srgbClr val="262626"/>
              </a:solidFill>
              <a:effectLst/>
              <a:uLnTx/>
              <a:uFillTx/>
              <a:latin typeface="HG丸ｺﾞｼｯｸM-PRO"/>
              <a:ea typeface="HG丸ｺﾞｼｯｸM-PRO"/>
              <a:cs typeface="Times New Roman"/>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sz="900" b="0" i="0" u="none" strike="noStrike" kern="1200" cap="none" spc="0" normalizeH="0" baseline="0" noProof="0" dirty="0">
                <a:ln>
                  <a:noFill/>
                </a:ln>
                <a:solidFill>
                  <a:srgbClr val="262626"/>
                </a:solidFill>
                <a:effectLst/>
                <a:uLnTx/>
                <a:uFillTx/>
                <a:latin typeface="HG丸ｺﾞｼｯｸM-PRO"/>
                <a:ea typeface="HG丸ｺﾞｼｯｸM-PRO"/>
                <a:cs typeface="Times New Roman"/>
              </a:rPr>
              <a:t>ＦＡＸをお持ちの方はこのページをそのまま送信してください。</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sz="900" b="0" i="0" u="none" strike="noStrike" kern="1200" cap="none" spc="0" normalizeH="0" baseline="0" noProof="0" dirty="0">
                <a:ln>
                  <a:noFill/>
                </a:ln>
                <a:solidFill>
                  <a:srgbClr val="262626"/>
                </a:solidFill>
                <a:effectLst/>
                <a:uLnTx/>
                <a:uFillTx/>
                <a:latin typeface="HG丸ｺﾞｼｯｸM-PRO"/>
                <a:ea typeface="HG丸ｺﾞｼｯｸM-PRO"/>
                <a:cs typeface="Times New Roman"/>
              </a:rPr>
              <a:t>正解者には抽選で3名様に、院長の学会・勉強会土産をプレゼントしています。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sz="900" b="0" i="0" u="none" strike="noStrike" kern="1200" cap="none" spc="0" normalizeH="0" baseline="0" noProof="0" dirty="0">
                <a:ln>
                  <a:noFill/>
                </a:ln>
                <a:solidFill>
                  <a:srgbClr val="262626"/>
                </a:solidFill>
                <a:effectLst/>
                <a:uLnTx/>
                <a:uFillTx/>
                <a:latin typeface="HG丸ｺﾞｼｯｸM-PRO"/>
                <a:ea typeface="HG丸ｺﾞｼｯｸM-PRO"/>
                <a:cs typeface="Times New Roman"/>
              </a:rPr>
              <a:t>※景品の詳細は表ページ左上の欄に掲載しております。</a:t>
            </a:r>
          </a:p>
        </p:txBody>
      </p:sp>
      <p:sp>
        <p:nvSpPr>
          <p:cNvPr id="8" name="正方形/長方形 7"/>
          <p:cNvSpPr/>
          <p:nvPr/>
        </p:nvSpPr>
        <p:spPr>
          <a:xfrm>
            <a:off x="4786322" y="5653916"/>
            <a:ext cx="2000240"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sz="1400" b="1" i="0" u="none" strike="noStrike" kern="1200" cap="none" spc="0" normalizeH="0" baseline="0" noProof="0" dirty="0">
                <a:ln>
                  <a:noFill/>
                </a:ln>
                <a:solidFill>
                  <a:srgbClr val="262626"/>
                </a:solidFill>
                <a:effectLst/>
                <a:uLnTx/>
                <a:uFillTx/>
                <a:latin typeface="HG丸ｺﾞｼｯｸM-PRO"/>
                <a:ea typeface="HG丸ｺﾞｼｯｸM-PRO"/>
                <a:cs typeface="Times New Roman"/>
              </a:rPr>
              <a:t>ＦＡＸ番号はコチラ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sz="1400" b="1" i="0" u="none" strike="noStrike" kern="1200" cap="none" spc="0" normalizeH="0" baseline="0" noProof="0" dirty="0">
                <a:ln>
                  <a:noFill/>
                </a:ln>
                <a:solidFill>
                  <a:srgbClr val="262626"/>
                </a:solidFill>
                <a:effectLst/>
                <a:uLnTx/>
                <a:uFillTx/>
                <a:latin typeface="HG丸ｺﾞｼｯｸM-PRO"/>
                <a:ea typeface="HG丸ｺﾞｼｯｸM-PRO"/>
                <a:cs typeface="Times New Roman"/>
              </a:rPr>
              <a:t>⇒</a:t>
            </a:r>
          </a:p>
        </p:txBody>
      </p:sp>
      <p:sp>
        <p:nvSpPr>
          <p:cNvPr id="11" name="テキスト ボックス 10"/>
          <p:cNvSpPr txBox="1"/>
          <p:nvPr/>
        </p:nvSpPr>
        <p:spPr>
          <a:xfrm>
            <a:off x="4449291" y="7249237"/>
            <a:ext cx="857250" cy="277001"/>
          </a:xfrm>
          <a:prstGeom prst="rect">
            <a:avLst/>
          </a:prstGeom>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l="50000" t="50000" r="50000" b="50000"/>
            </a:path>
            <a:tileRect/>
          </a:gradFill>
          <a:ln>
            <a:no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sz="1200" b="1" i="0" u="none" strike="noStrike" kern="1200" cap="none" spc="0" normalizeH="0" baseline="0" noProof="0" dirty="0">
                <a:ln>
                  <a:noFill/>
                </a:ln>
                <a:solidFill>
                  <a:prstClr val="black"/>
                </a:solidFill>
                <a:effectLst/>
                <a:uLnTx/>
                <a:uFillTx/>
                <a:latin typeface="HG丸ｺﾞｼｯｸM-PRO"/>
                <a:ea typeface="HG丸ｺﾞｼｯｸM-PRO"/>
                <a:cs typeface="+mn-cs"/>
              </a:rPr>
              <a:t>編集後記</a:t>
            </a:r>
          </a:p>
        </p:txBody>
      </p:sp>
      <p:sp>
        <p:nvSpPr>
          <p:cNvPr id="5" name="テキスト ボックス 4"/>
          <p:cNvSpPr txBox="1"/>
          <p:nvPr/>
        </p:nvSpPr>
        <p:spPr>
          <a:xfrm>
            <a:off x="790903" y="9398029"/>
            <a:ext cx="1904901" cy="26161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sz="1100" b="1" i="0" u="none" strike="noStrike" kern="1200" cap="none" spc="0" normalizeH="0" baseline="0" noProof="0" dirty="0" err="1">
                <a:ln>
                  <a:noFill/>
                </a:ln>
                <a:solidFill>
                  <a:srgbClr val="00CC00"/>
                </a:solidFill>
                <a:effectLst/>
                <a:uLnTx/>
                <a:uFillTx/>
                <a:latin typeface="HG丸ｺﾞｼｯｸM-PRO"/>
                <a:ea typeface="HG丸ｺﾞｼｯｸM-PRO"/>
                <a:cs typeface="+mn-cs"/>
              </a:rPr>
              <a:t>緑：半日診療</a:t>
            </a:r>
            <a:r>
              <a:rPr kumimoji="1" sz="1100" b="1" i="0" u="none" strike="noStrike" kern="1200" cap="none" spc="0" normalizeH="0" baseline="0" noProof="0" dirty="0">
                <a:ln>
                  <a:noFill/>
                </a:ln>
                <a:solidFill>
                  <a:srgbClr val="000000"/>
                </a:solidFill>
                <a:effectLst/>
                <a:uLnTx/>
                <a:uFillTx/>
                <a:latin typeface="HG丸ｺﾞｼｯｸM-PRO"/>
                <a:ea typeface="HG丸ｺﾞｼｯｸM-PRO"/>
                <a:cs typeface="+mn-cs"/>
              </a:rPr>
              <a:t>　</a:t>
            </a:r>
            <a:r>
              <a:rPr kumimoji="1" sz="1100" b="1" i="0" u="none" strike="noStrike" kern="1200" cap="none" spc="0" normalizeH="0" baseline="0" noProof="0" dirty="0" err="1">
                <a:ln>
                  <a:noFill/>
                </a:ln>
                <a:solidFill>
                  <a:srgbClr val="FF0000"/>
                </a:solidFill>
                <a:effectLst/>
                <a:uLnTx/>
                <a:uFillTx/>
                <a:latin typeface="HG丸ｺﾞｼｯｸM-PRO"/>
                <a:ea typeface="HG丸ｺﾞｼｯｸM-PRO"/>
                <a:cs typeface="+mn-cs"/>
              </a:rPr>
              <a:t>赤：休診日</a:t>
            </a:r>
            <a:endParaRPr kumimoji="1" sz="1100" b="1" i="0" u="none" strike="noStrike" kern="1200" cap="none" spc="0" normalizeH="0" baseline="0" noProof="0" dirty="0">
              <a:ln>
                <a:noFill/>
              </a:ln>
              <a:solidFill>
                <a:srgbClr val="FF0000"/>
              </a:solidFill>
              <a:effectLst/>
              <a:uLnTx/>
              <a:uFillTx/>
              <a:latin typeface="HG丸ｺﾞｼｯｸM-PRO"/>
              <a:ea typeface="HG丸ｺﾞｼｯｸM-PRO"/>
              <a:cs typeface="+mn-cs"/>
            </a:endParaRPr>
          </a:p>
        </p:txBody>
      </p:sp>
      <p:sp>
        <p:nvSpPr>
          <p:cNvPr id="21" name="正方形/長方形 20"/>
          <p:cNvSpPr/>
          <p:nvPr/>
        </p:nvSpPr>
        <p:spPr>
          <a:xfrm>
            <a:off x="6359442" y="7524768"/>
            <a:ext cx="507831" cy="2238356"/>
          </a:xfrm>
          <a:prstGeom prst="rect">
            <a:avLst/>
          </a:prstGeom>
        </p:spPr>
        <p:txBody>
          <a:bodyPr vert="eaVert"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graphicFrame>
        <p:nvGraphicFramePr>
          <p:cNvPr id="23" name="表 22"/>
          <p:cNvGraphicFramePr>
            <a:graphicFrameLocks noGrp="1"/>
          </p:cNvGraphicFramePr>
          <p:nvPr>
            <p:extLst>
              <p:ext uri="{D42A27DB-BD31-4B8C-83A1-F6EECF244321}">
                <p14:modId xmlns:p14="http://schemas.microsoft.com/office/powerpoint/2010/main" val="883789230"/>
              </p:ext>
            </p:extLst>
          </p:nvPr>
        </p:nvGraphicFramePr>
        <p:xfrm>
          <a:off x="4806896" y="189531"/>
          <a:ext cx="1917996" cy="5483611"/>
        </p:xfrm>
        <a:graphic>
          <a:graphicData uri="http://schemas.openxmlformats.org/drawingml/2006/table">
            <a:tbl>
              <a:tblPr firstRow="1" bandRow="1">
                <a:tableStyleId>{5940675A-B579-460E-94D1-54222C63F5DA}</a:tableStyleId>
              </a:tblPr>
              <a:tblGrid>
                <a:gridCol w="1917996">
                  <a:extLst>
                    <a:ext uri="{9D8B030D-6E8A-4147-A177-3AD203B41FA5}">
                      <a16:colId xmlns:a16="http://schemas.microsoft.com/office/drawing/2014/main" val="20000"/>
                    </a:ext>
                  </a:extLst>
                </a:gridCol>
              </a:tblGrid>
              <a:tr h="299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j-ea"/>
                          <a:ea typeface="+mj-ea"/>
                          <a:cs typeface="+mn-cs"/>
                        </a:rPr>
                        <a:t>ストレッチ</a:t>
                      </a:r>
                      <a:endParaRPr kumimoji="1" lang="en-US" altLang="ja-JP" sz="1400" b="0" i="0" u="none" strike="noStrike" kern="1200" cap="none" spc="0" normalizeH="0" baseline="0" noProof="0" dirty="0">
                        <a:ln>
                          <a:noFill/>
                        </a:ln>
                        <a:solidFill>
                          <a:prstClr val="black"/>
                        </a:solidFill>
                        <a:effectLst/>
                        <a:uLnTx/>
                        <a:uFillTx/>
                        <a:latin typeface="+mj-ea"/>
                        <a:ea typeface="+mj-ea"/>
                        <a:cs typeface="+mn-cs"/>
                      </a:endParaRPr>
                    </a:p>
                  </a:txBody>
                  <a:tcPr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78811">
                <a:tc>
                  <a:txBody>
                    <a:bodyPr/>
                    <a:lstStyle/>
                    <a:p>
                      <a:pPr algn="l"/>
                      <a:r>
                        <a:rPr kumimoji="1" lang="ja-JP" altLang="en-US" sz="1100" kern="1200" baseline="0" dirty="0">
                          <a:solidFill>
                            <a:schemeClr val="tx1"/>
                          </a:solidFill>
                          <a:latin typeface="+mj-ea"/>
                          <a:ea typeface="+mj-ea"/>
                          <a:cs typeface="+mn-cs"/>
                        </a:rPr>
                        <a:t>　先月はじめは半袖で仕事をし、なかなか秋っぽくならないなと思っていました。しかし</a:t>
                      </a:r>
                      <a:r>
                        <a:rPr kumimoji="1" lang="en-US" altLang="ja-JP" sz="1100" kern="1200" baseline="0" dirty="0">
                          <a:solidFill>
                            <a:schemeClr val="tx1"/>
                          </a:solidFill>
                          <a:latin typeface="+mj-ea"/>
                          <a:ea typeface="+mj-ea"/>
                          <a:cs typeface="+mn-cs"/>
                        </a:rPr>
                        <a:t>11</a:t>
                      </a:r>
                      <a:r>
                        <a:rPr kumimoji="1" lang="ja-JP" altLang="en-US" sz="1100" kern="1200" baseline="0" dirty="0">
                          <a:solidFill>
                            <a:schemeClr val="tx1"/>
                          </a:solidFill>
                          <a:latin typeface="+mj-ea"/>
                          <a:ea typeface="+mj-ea"/>
                          <a:cs typeface="+mn-cs"/>
                        </a:rPr>
                        <a:t>月中旬から</a:t>
                      </a:r>
                      <a:r>
                        <a:rPr kumimoji="1" lang="en-US" altLang="ja-JP" sz="1100" kern="1200" baseline="0" dirty="0">
                          <a:solidFill>
                            <a:schemeClr val="tx1"/>
                          </a:solidFill>
                          <a:latin typeface="+mj-ea"/>
                          <a:ea typeface="+mj-ea"/>
                          <a:cs typeface="+mn-cs"/>
                        </a:rPr>
                        <a:t>,</a:t>
                      </a:r>
                      <a:r>
                        <a:rPr kumimoji="1" lang="ja-JP" altLang="en-US" sz="1100" kern="1200" baseline="0" dirty="0">
                          <a:solidFill>
                            <a:schemeClr val="tx1"/>
                          </a:solidFill>
                          <a:latin typeface="+mj-ea"/>
                          <a:ea typeface="+mj-ea"/>
                          <a:cs typeface="+mn-cs"/>
                        </a:rPr>
                        <a:t>いきなり冷えだし秋を感じることなく、</a:t>
                      </a:r>
                      <a:r>
                        <a:rPr kumimoji="1" lang="en-US" altLang="ja-JP" sz="1100" kern="1200" baseline="0" dirty="0">
                          <a:solidFill>
                            <a:schemeClr val="tx1"/>
                          </a:solidFill>
                          <a:latin typeface="+mj-ea"/>
                          <a:ea typeface="+mj-ea"/>
                          <a:cs typeface="+mn-cs"/>
                        </a:rPr>
                        <a:t>12</a:t>
                      </a:r>
                      <a:r>
                        <a:rPr kumimoji="1" lang="ja-JP" altLang="en-US" sz="1100" kern="1200" baseline="0" dirty="0">
                          <a:solidFill>
                            <a:schemeClr val="tx1"/>
                          </a:solidFill>
                          <a:latin typeface="+mj-ea"/>
                          <a:ea typeface="+mj-ea"/>
                          <a:cs typeface="+mn-cs"/>
                        </a:rPr>
                        <a:t>月になってしまいました。いつも思いますが</a:t>
                      </a:r>
                      <a:r>
                        <a:rPr kumimoji="1" lang="en-US" altLang="ja-JP" sz="1100" kern="1200" baseline="0" dirty="0">
                          <a:solidFill>
                            <a:schemeClr val="tx1"/>
                          </a:solidFill>
                          <a:latin typeface="+mj-ea"/>
                          <a:ea typeface="+mj-ea"/>
                          <a:cs typeface="+mn-cs"/>
                        </a:rPr>
                        <a:t>1</a:t>
                      </a:r>
                      <a:r>
                        <a:rPr kumimoji="1" lang="ja-JP" altLang="en-US" sz="1100" kern="1200" baseline="0" dirty="0">
                          <a:solidFill>
                            <a:schemeClr val="tx1"/>
                          </a:solidFill>
                          <a:latin typeface="+mj-ea"/>
                          <a:ea typeface="+mj-ea"/>
                          <a:cs typeface="+mn-cs"/>
                        </a:rPr>
                        <a:t>年あっという間でした。</a:t>
                      </a:r>
                      <a:endParaRPr kumimoji="1" lang="en-US" altLang="ja-JP" sz="1100" kern="1200" baseline="0" dirty="0">
                        <a:solidFill>
                          <a:schemeClr val="tx1"/>
                        </a:solidFill>
                        <a:latin typeface="+mj-ea"/>
                        <a:ea typeface="+mj-ea"/>
                        <a:cs typeface="+mn-cs"/>
                      </a:endParaRPr>
                    </a:p>
                    <a:p>
                      <a:pPr algn="l"/>
                      <a:r>
                        <a:rPr kumimoji="1" lang="ja-JP" altLang="en-US" sz="1100" kern="1200" baseline="0" dirty="0">
                          <a:solidFill>
                            <a:schemeClr val="tx1"/>
                          </a:solidFill>
                          <a:latin typeface="+mj-ea"/>
                          <a:ea typeface="+mj-ea"/>
                          <a:cs typeface="+mn-cs"/>
                        </a:rPr>
                        <a:t>　皆さんはどんな</a:t>
                      </a:r>
                      <a:r>
                        <a:rPr kumimoji="1" lang="en-US" altLang="ja-JP" sz="1100" kern="1200" baseline="0" dirty="0">
                          <a:solidFill>
                            <a:schemeClr val="tx1"/>
                          </a:solidFill>
                          <a:latin typeface="+mj-ea"/>
                          <a:ea typeface="+mj-ea"/>
                          <a:cs typeface="+mn-cs"/>
                        </a:rPr>
                        <a:t>1</a:t>
                      </a:r>
                      <a:r>
                        <a:rPr kumimoji="1" lang="ja-JP" altLang="en-US" sz="1100" kern="1200" baseline="0" dirty="0">
                          <a:solidFill>
                            <a:schemeClr val="tx1"/>
                          </a:solidFill>
                          <a:latin typeface="+mj-ea"/>
                          <a:ea typeface="+mj-ea"/>
                          <a:cs typeface="+mn-cs"/>
                        </a:rPr>
                        <a:t>年でしたか？</a:t>
                      </a:r>
                      <a:endParaRPr kumimoji="1" lang="en-US" altLang="ja-JP" sz="1100" kern="1200" baseline="0" dirty="0">
                        <a:solidFill>
                          <a:schemeClr val="tx1"/>
                        </a:solidFill>
                        <a:latin typeface="+mj-ea"/>
                        <a:ea typeface="+mj-ea"/>
                        <a:cs typeface="+mn-cs"/>
                      </a:endParaRPr>
                    </a:p>
                    <a:p>
                      <a:pPr algn="l"/>
                      <a:r>
                        <a:rPr kumimoji="1" lang="ja-JP" altLang="en-US" sz="1100" kern="1200" baseline="0" dirty="0">
                          <a:solidFill>
                            <a:schemeClr val="tx1"/>
                          </a:solidFill>
                          <a:latin typeface="+mj-ea"/>
                          <a:ea typeface="+mj-ea"/>
                          <a:cs typeface="+mn-cs"/>
                        </a:rPr>
                        <a:t>　私は今年から仕事中は拡大鏡（ルーペ）を使用するようになりました。みなさんの口の中が更によく見えるようになりましたが、拡大鏡の重さと目を使いすぎるのか肩こりがとてもつらい時がありました。するとスタッフからストレッチを教えていただきスッキリ！！それから、動画などで</a:t>
                      </a:r>
                      <a:r>
                        <a:rPr kumimoji="1" lang="en-US" altLang="ja-JP" sz="1100" kern="1200" baseline="0" dirty="0">
                          <a:solidFill>
                            <a:schemeClr val="tx1"/>
                          </a:solidFill>
                          <a:latin typeface="+mj-ea"/>
                          <a:ea typeface="+mj-ea"/>
                          <a:cs typeface="+mn-cs"/>
                        </a:rPr>
                        <a:t>『</a:t>
                      </a:r>
                      <a:r>
                        <a:rPr kumimoji="1" lang="ja-JP" altLang="en-US" sz="1100" kern="1200" baseline="0" dirty="0">
                          <a:solidFill>
                            <a:schemeClr val="tx1"/>
                          </a:solidFill>
                          <a:latin typeface="+mj-ea"/>
                          <a:ea typeface="+mj-ea"/>
                          <a:cs typeface="+mn-cs"/>
                        </a:rPr>
                        <a:t>肩こり　ストレッチ　ヨガ</a:t>
                      </a:r>
                      <a:r>
                        <a:rPr kumimoji="1" lang="en-US" altLang="ja-JP" sz="1100" kern="1200" baseline="0" dirty="0">
                          <a:solidFill>
                            <a:schemeClr val="tx1"/>
                          </a:solidFill>
                          <a:latin typeface="+mj-ea"/>
                          <a:ea typeface="+mj-ea"/>
                          <a:cs typeface="+mn-cs"/>
                        </a:rPr>
                        <a:t>』</a:t>
                      </a:r>
                      <a:r>
                        <a:rPr kumimoji="1" lang="ja-JP" altLang="en-US" sz="1100" kern="1200" baseline="0" dirty="0">
                          <a:solidFill>
                            <a:schemeClr val="tx1"/>
                          </a:solidFill>
                          <a:latin typeface="+mj-ea"/>
                          <a:ea typeface="+mj-ea"/>
                          <a:cs typeface="+mn-cs"/>
                        </a:rPr>
                        <a:t>など検索して解消することができました！年末年始、皆さんお疲れの際にはストレッチおすすめです。体調を崩されないようご自愛ください。</a:t>
                      </a:r>
                      <a:endParaRPr kumimoji="1" lang="en-US" altLang="ja-JP" sz="1100" kern="1200" baseline="0" dirty="0">
                        <a:solidFill>
                          <a:schemeClr val="tx1"/>
                        </a:solidFill>
                        <a:latin typeface="+mj-ea"/>
                        <a:ea typeface="+mj-ea"/>
                        <a:cs typeface="+mn-cs"/>
                      </a:endParaRPr>
                    </a:p>
                    <a:p>
                      <a:pPr algn="l"/>
                      <a:r>
                        <a:rPr kumimoji="1" lang="ja-JP" altLang="en-US" sz="1100" kern="1200" baseline="0" dirty="0">
                          <a:solidFill>
                            <a:schemeClr val="tx1"/>
                          </a:solidFill>
                          <a:latin typeface="+mj-ea"/>
                          <a:ea typeface="+mj-ea"/>
                          <a:cs typeface="+mn-cs"/>
                        </a:rPr>
                        <a:t>　　　　歯科衛生士　</a:t>
                      </a:r>
                      <a:r>
                        <a:rPr kumimoji="1" lang="en-US" altLang="ja-JP" sz="1100" kern="1200" baseline="0" dirty="0">
                          <a:solidFill>
                            <a:schemeClr val="tx1"/>
                          </a:solidFill>
                          <a:latin typeface="+mj-ea"/>
                          <a:ea typeface="+mj-ea"/>
                          <a:cs typeface="+mn-cs"/>
                        </a:rPr>
                        <a:t>I</a:t>
                      </a:r>
                      <a:endParaRPr kumimoji="1" lang="en-US" altLang="ja-JP" sz="1200" kern="1200" baseline="0" dirty="0">
                        <a:solidFill>
                          <a:schemeClr val="tx1"/>
                        </a:solidFill>
                        <a:latin typeface="+mj-ea"/>
                        <a:ea typeface="+mj-ea"/>
                        <a:cs typeface="+mn-cs"/>
                      </a:endParaRPr>
                    </a:p>
                  </a:txBody>
                  <a:tcP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5893182" y="7596206"/>
            <a:ext cx="830997" cy="2192908"/>
          </a:xfrm>
          <a:prstGeom prst="rect">
            <a:avLst/>
          </a:prstGeom>
        </p:spPr>
        <p:txBody>
          <a:bodyPr vert="eaVert"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丸ｺﾞｼｯｸM-PRO"/>
                <a:ea typeface="HG丸ｺﾞｼｯｸM-PRO"/>
                <a:cs typeface="+mn-cs"/>
              </a:rPr>
              <a:t>　</a:t>
            </a:r>
            <a:endParaRPr kumimoji="1" lang="en-US" altLang="ja-JP" sz="1050" b="0" i="0" u="none" strike="noStrike" kern="1200" cap="none" spc="0" normalizeH="0" baseline="0" noProof="0" dirty="0">
              <a:ln>
                <a:noFill/>
              </a:ln>
              <a:solidFill>
                <a:prstClr val="black"/>
              </a:solidFill>
              <a:effectLst/>
              <a:uLnTx/>
              <a:uFillTx/>
              <a:latin typeface="HG丸ｺﾞｼｯｸM-PRO"/>
              <a:ea typeface="HG丸ｺﾞｼｯｸM-PRO"/>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丸ｺﾞｼｯｸM-PRO"/>
                <a:ea typeface="HG丸ｺﾞｼｯｸM-PRO"/>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丸ｺﾞｼｯｸM-PRO"/>
                <a:ea typeface="HG丸ｺﾞｼｯｸM-PRO"/>
                <a:cs typeface="+mn-cs"/>
              </a:rPr>
              <a:t>　</a:t>
            </a:r>
            <a:endParaRPr kumimoji="1" lang="en-US" altLang="ja-JP" sz="1050" b="0" i="0" u="none" strike="noStrike" kern="1200" cap="none" spc="0" normalizeH="0" baseline="0" noProof="0" dirty="0">
              <a:ln>
                <a:noFill/>
              </a:ln>
              <a:solidFill>
                <a:prstClr val="black"/>
              </a:solidFill>
              <a:effectLst/>
              <a:uLnTx/>
              <a:uFillTx/>
              <a:latin typeface="HG丸ｺﾞｼｯｸM-PRO"/>
              <a:ea typeface="HG丸ｺﾞｼｯｸM-PRO"/>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HG丸ｺﾞｼｯｸM-PRO"/>
              <a:ea typeface="HG丸ｺﾞｼｯｸM-PRO"/>
              <a:cs typeface="+mn-cs"/>
            </a:endParaRPr>
          </a:p>
        </p:txBody>
      </p:sp>
      <p:sp>
        <p:nvSpPr>
          <p:cNvPr id="19" name="テキスト ボックス 18"/>
          <p:cNvSpPr txBox="1"/>
          <p:nvPr/>
        </p:nvSpPr>
        <p:spPr>
          <a:xfrm>
            <a:off x="4838186" y="6231141"/>
            <a:ext cx="1857388" cy="954107"/>
          </a:xfrm>
          <a:prstGeom prst="rect">
            <a:avLst/>
          </a:prstGeom>
          <a:noFill/>
          <a:ln w="1905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sz="1400" b="1"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当選者おめでとう</a:t>
            </a:r>
            <a:endParaRPr kumimoji="1" lang="en-US" sz="1400" b="1"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　</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1"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正方形/長方形 8"/>
          <p:cNvSpPr/>
          <p:nvPr/>
        </p:nvSpPr>
        <p:spPr>
          <a:xfrm>
            <a:off x="4005064" y="344488"/>
            <a:ext cx="64807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orbel"/>
              <a:ea typeface="HGｺﾞｼｯｸM" panose="020B0609000000000000" pitchFamily="49" charset="-128"/>
              <a:cs typeface="+mn-cs"/>
            </a:endParaRPr>
          </a:p>
        </p:txBody>
      </p:sp>
      <p:sp>
        <p:nvSpPr>
          <p:cNvPr id="25" name="テキスト ボックス 24">
            <a:extLst>
              <a:ext uri="{FF2B5EF4-FFF2-40B4-BE49-F238E27FC236}">
                <a16:creationId xmlns:a16="http://schemas.microsoft.com/office/drawing/2014/main" id="{DF3092ED-1E44-A588-23FB-FC116A7EF621}"/>
              </a:ext>
            </a:extLst>
          </p:cNvPr>
          <p:cNvSpPr txBox="1"/>
          <p:nvPr/>
        </p:nvSpPr>
        <p:spPr>
          <a:xfrm>
            <a:off x="6400397" y="7492963"/>
            <a:ext cx="346249" cy="2214578"/>
          </a:xfrm>
          <a:prstGeom prst="rect">
            <a:avLst/>
          </a:prstGeom>
          <a:noFill/>
        </p:spPr>
        <p:txBody>
          <a:bodyPr vert="eaVert" wrap="square" rtlCol="0">
            <a:spAutoFit/>
          </a:bodyPr>
          <a:lstStyle/>
          <a:p>
            <a:pPr lvl="0">
              <a:defRPr/>
            </a:pPr>
            <a:endParaRPr lang="en-US" altLang="ja-JP" sz="1050" dirty="0">
              <a:solidFill>
                <a:prstClr val="black"/>
              </a:solidFill>
              <a:latin typeface="HG丸ｺﾞｼｯｸM-PRO"/>
              <a:ea typeface="HG丸ｺﾞｼｯｸM-PRO"/>
            </a:endParaRPr>
          </a:p>
        </p:txBody>
      </p:sp>
      <p:sp>
        <p:nvSpPr>
          <p:cNvPr id="17" name="正方形/長方形 16"/>
          <p:cNvSpPr/>
          <p:nvPr/>
        </p:nvSpPr>
        <p:spPr>
          <a:xfrm>
            <a:off x="6207193" y="7524768"/>
            <a:ext cx="523220" cy="2214578"/>
          </a:xfrm>
          <a:prstGeom prst="rect">
            <a:avLst/>
          </a:prstGeom>
        </p:spPr>
        <p:txBody>
          <a:bodyPr vert="eaVert" wrap="square">
            <a:spAutoFit/>
          </a:bodyPr>
          <a:lstStyle/>
          <a:p>
            <a:pPr lvl="0">
              <a:defRPr/>
            </a:pPr>
            <a:endParaRPr lang="en-US" altLang="ja-JP" sz="1100" dirty="0">
              <a:latin typeface="+mj-ea"/>
              <a:ea typeface="+mj-ea"/>
            </a:endParaRPr>
          </a:p>
          <a:p>
            <a:pPr lvl="0">
              <a:defRPr/>
            </a:pPr>
            <a:r>
              <a:rPr lang="ja-JP" altLang="en-US" sz="1100" dirty="0">
                <a:latin typeface="+mj-ea"/>
                <a:ea typeface="+mj-ea"/>
              </a:rPr>
              <a:t>　</a:t>
            </a:r>
            <a:endParaRPr lang="ja-JP" altLang="en-US" dirty="0"/>
          </a:p>
        </p:txBody>
      </p:sp>
      <p:sp>
        <p:nvSpPr>
          <p:cNvPr id="22" name="正方形/長方形 21"/>
          <p:cNvSpPr/>
          <p:nvPr/>
        </p:nvSpPr>
        <p:spPr>
          <a:xfrm>
            <a:off x="4613940" y="4310058"/>
            <a:ext cx="353943" cy="6278642"/>
          </a:xfrm>
          <a:prstGeom prst="rect">
            <a:avLst/>
          </a:prstGeom>
        </p:spPr>
        <p:txBody>
          <a:bodyPr vert="eaVert">
            <a:spAutoFit/>
          </a:bodyPr>
          <a:lstStyle/>
          <a:p>
            <a:pPr lvl="0">
              <a:defRPr/>
            </a:pPr>
            <a:endParaRPr lang="ja-JP" altLang="en-US" sz="1100" dirty="0"/>
          </a:p>
        </p:txBody>
      </p:sp>
      <p:sp>
        <p:nvSpPr>
          <p:cNvPr id="26" name="正方形/長方形 25"/>
          <p:cNvSpPr/>
          <p:nvPr/>
        </p:nvSpPr>
        <p:spPr>
          <a:xfrm>
            <a:off x="4613940" y="4277317"/>
            <a:ext cx="353943" cy="6278642"/>
          </a:xfrm>
          <a:prstGeom prst="rect">
            <a:avLst/>
          </a:prstGeom>
        </p:spPr>
        <p:txBody>
          <a:bodyPr vert="eaVert">
            <a:spAutoFit/>
          </a:bodyPr>
          <a:lstStyle/>
          <a:p>
            <a:pPr lvl="0">
              <a:defRPr/>
            </a:pPr>
            <a:endParaRPr lang="ja-JP" altLang="en-US" sz="1100" dirty="0"/>
          </a:p>
        </p:txBody>
      </p:sp>
      <p:sp>
        <p:nvSpPr>
          <p:cNvPr id="28" name="正方形/長方形 27"/>
          <p:cNvSpPr/>
          <p:nvPr/>
        </p:nvSpPr>
        <p:spPr>
          <a:xfrm>
            <a:off x="3054102" y="7524768"/>
            <a:ext cx="3693319" cy="2214578"/>
          </a:xfrm>
          <a:prstGeom prst="rect">
            <a:avLst/>
          </a:prstGeom>
        </p:spPr>
        <p:txBody>
          <a:bodyPr vert="eaVert" wrap="square">
            <a:spAutoFit/>
          </a:bodyPr>
          <a:lstStyle/>
          <a:p>
            <a:pPr lvl="0">
              <a:defRPr/>
            </a:pPr>
            <a:r>
              <a:rPr lang="ja-JP" altLang="en-US" sz="1050" dirty="0">
                <a:solidFill>
                  <a:prstClr val="black"/>
                </a:solidFill>
                <a:latin typeface="+mj-ea"/>
                <a:ea typeface="+mj-ea"/>
              </a:rPr>
              <a:t>　</a:t>
            </a:r>
            <a:r>
              <a:rPr lang="ja-JP" altLang="en-US" sz="1200" dirty="0">
                <a:solidFill>
                  <a:prstClr val="black"/>
                </a:solidFill>
                <a:latin typeface="+mj-ea"/>
                <a:ea typeface="+mj-ea"/>
              </a:rPr>
              <a:t>今月号の編集を担当いたしました受付のＵです。</a:t>
            </a:r>
            <a:endParaRPr lang="en-US" altLang="ja-JP" sz="1200" dirty="0">
              <a:solidFill>
                <a:prstClr val="black"/>
              </a:solidFill>
              <a:latin typeface="+mj-ea"/>
              <a:ea typeface="+mj-ea"/>
            </a:endParaRPr>
          </a:p>
          <a:p>
            <a:pPr lvl="0">
              <a:defRPr/>
            </a:pPr>
            <a:r>
              <a:rPr lang="ja-JP" altLang="en-US" sz="1200" dirty="0">
                <a:solidFill>
                  <a:prstClr val="black"/>
                </a:solidFill>
                <a:latin typeface="+mj-ea"/>
                <a:ea typeface="+mj-ea"/>
              </a:rPr>
              <a:t>　早いもので今年も残り</a:t>
            </a:r>
            <a:r>
              <a:rPr lang="en-US" altLang="ja-JP" sz="1200" dirty="0">
                <a:solidFill>
                  <a:prstClr val="black"/>
                </a:solidFill>
                <a:latin typeface="+mj-ea"/>
                <a:ea typeface="+mj-ea"/>
              </a:rPr>
              <a:t>1</a:t>
            </a:r>
            <a:r>
              <a:rPr lang="ja-JP" altLang="en-US" sz="1200" dirty="0">
                <a:solidFill>
                  <a:prstClr val="black"/>
                </a:solidFill>
                <a:latin typeface="+mj-ea"/>
                <a:ea typeface="+mj-ea"/>
              </a:rPr>
              <a:t>ヶ月となりました。今年も色々な出来事がありましたが皆様にはどのような一年でしたでしょうか。</a:t>
            </a:r>
            <a:endParaRPr lang="en-US" altLang="ja-JP" sz="1200" dirty="0">
              <a:solidFill>
                <a:prstClr val="black"/>
              </a:solidFill>
              <a:latin typeface="+mj-ea"/>
              <a:ea typeface="+mj-ea"/>
            </a:endParaRPr>
          </a:p>
          <a:p>
            <a:pPr lvl="0">
              <a:defRPr/>
            </a:pPr>
            <a:r>
              <a:rPr lang="ja-JP" altLang="en-US" sz="1200" dirty="0">
                <a:solidFill>
                  <a:prstClr val="black"/>
                </a:solidFill>
                <a:latin typeface="+mj-ea"/>
                <a:ea typeface="+mj-ea"/>
              </a:rPr>
              <a:t>　年末年始はイベント事も多く何かと忙しいですね。そのため、疲れて歯ぐきが腫れてしまったり、美味しいものを食べる機会も増えるので詰め物が外れてしまう方などもいらっしゃいます。無理せず楽しい年末年始をお過ごしください。</a:t>
            </a:r>
            <a:endParaRPr lang="en-US" altLang="ja-JP" sz="1200" dirty="0">
              <a:solidFill>
                <a:prstClr val="black"/>
              </a:solidFill>
              <a:latin typeface="+mj-ea"/>
              <a:ea typeface="+mj-ea"/>
            </a:endParaRPr>
          </a:p>
          <a:p>
            <a:pPr lvl="0">
              <a:defRPr/>
            </a:pPr>
            <a:r>
              <a:rPr lang="ja-JP" altLang="en-US" sz="1200" dirty="0">
                <a:solidFill>
                  <a:prstClr val="black"/>
                </a:solidFill>
                <a:latin typeface="+mj-ea"/>
                <a:ea typeface="+mj-ea"/>
              </a:rPr>
              <a:t>　来年も皆様にとって素敵な一年になりますように。どうぞ良いお年をお迎えください。</a:t>
            </a:r>
            <a:endParaRPr lang="en-US" altLang="ja-JP" sz="1050" dirty="0">
              <a:solidFill>
                <a:prstClr val="black"/>
              </a:solidFill>
              <a:latin typeface="+mj-ea"/>
              <a:ea typeface="+mj-ea"/>
            </a:endParaRPr>
          </a:p>
        </p:txBody>
      </p:sp>
      <p:pic>
        <p:nvPicPr>
          <p:cNvPr id="10" name="図 9" descr="ダイアグラム&#10;&#10;低い精度で自動的に生成された説明">
            <a:extLst>
              <a:ext uri="{FF2B5EF4-FFF2-40B4-BE49-F238E27FC236}">
                <a16:creationId xmlns:a16="http://schemas.microsoft.com/office/drawing/2014/main" id="{0BC87EFD-2C55-DC6D-11F9-539FE216A9C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7678" b="5450"/>
          <a:stretch/>
        </p:blipFill>
        <p:spPr>
          <a:xfrm>
            <a:off x="206134" y="305550"/>
            <a:ext cx="4519010" cy="5313350"/>
          </a:xfrm>
          <a:prstGeom prst="rect">
            <a:avLst/>
          </a:prstGeom>
        </p:spPr>
      </p:pic>
    </p:spTree>
    <p:extLst>
      <p:ext uri="{BB962C8B-B14F-4D97-AF65-F5344CB8AC3E}">
        <p14:creationId xmlns:p14="http://schemas.microsoft.com/office/powerpoint/2010/main" val="29493391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トロ">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53044</TotalTime>
  <Words>786</Words>
  <Application>Microsoft Office PowerPoint</Application>
  <PresentationFormat>A4 210 x 297 mm</PresentationFormat>
  <Paragraphs>51</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Arial</vt:lpstr>
      <vt:lpstr>Calibri</vt:lpstr>
      <vt:lpstr>Consolas</vt:lpstr>
      <vt:lpstr>Corbel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kousuke irisa</dc:creator>
  <cp:lastModifiedBy>弘介 入佐</cp:lastModifiedBy>
  <cp:revision>2281</cp:revision>
  <cp:lastPrinted>2022-05-20T00:32:47Z</cp:lastPrinted>
  <dcterms:created xsi:type="dcterms:W3CDTF">2013-04-15T23:00:13Z</dcterms:created>
  <dcterms:modified xsi:type="dcterms:W3CDTF">2023-11-17T10:34:09Z</dcterms:modified>
</cp:coreProperties>
</file>